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9"/>
  </p:notesMasterIdLst>
  <p:sldIdLst>
    <p:sldId id="256" r:id="rId2"/>
    <p:sldId id="257" r:id="rId3"/>
    <p:sldId id="258" r:id="rId4"/>
    <p:sldId id="260" r:id="rId5"/>
    <p:sldId id="261" r:id="rId6"/>
    <p:sldId id="264" r:id="rId7"/>
    <p:sldId id="262" r:id="rId8"/>
    <p:sldId id="263" r:id="rId9"/>
    <p:sldId id="265" r:id="rId10"/>
    <p:sldId id="266" r:id="rId11"/>
    <p:sldId id="267" r:id="rId12"/>
    <p:sldId id="268" r:id="rId13"/>
    <p:sldId id="269" r:id="rId14"/>
    <p:sldId id="270" r:id="rId15"/>
    <p:sldId id="273" r:id="rId16"/>
    <p:sldId id="271" r:id="rId17"/>
    <p:sldId id="272" r:id="rId18"/>
  </p:sldIdLst>
  <p:sldSz cx="18288000" cy="10287000"/>
  <p:notesSz cx="6858000" cy="9144000"/>
  <p:embeddedFontLst>
    <p:embeddedFont>
      <p:font typeface="Avenir" panose="02000503020000020003" pitchFamily="2" charset="0"/>
      <p:regular r:id="rId20"/>
      <p:italic r:id="rId21"/>
    </p:embeddedFont>
    <p:embeddedFont>
      <p:font typeface="Calibri" panose="020F0502020204030204" pitchFamily="34" charset="0"/>
      <p:regular r:id="rId22"/>
      <p:bold r:id="rId23"/>
      <p:italic r:id="rId24"/>
      <p:boldItalic r:id="rId25"/>
    </p:embeddedFont>
    <p:embeddedFont>
      <p:font typeface="Montserrat Classic" pitchFamily="2" charset="77"/>
      <p:regular r:id="rId26"/>
      <p:bold r:id="rId27"/>
      <p:italic r:id="rId28"/>
      <p:boldItalic r:id="rId29"/>
    </p:embeddedFont>
    <p:embeddedFont>
      <p:font typeface="Montserrat Classic Bold" pitchFamily="2" charset="77"/>
      <p:regular r:id="rId30"/>
      <p:bold r:id="rId31"/>
      <p:italic r:id="rId32"/>
      <p:boldItalic r:id="rId33"/>
    </p:embeddedFont>
    <p:embeddedFont>
      <p:font typeface="Montserrat Light" pitchFamily="2" charset="77"/>
      <p:regular r:id="rId34"/>
      <p:italic r:id="rId35"/>
    </p:embeddedFont>
    <p:embeddedFont>
      <p:font typeface="Montserrat Light Bold" pitchFamily="2" charset="77"/>
      <p:regular r:id="rId36"/>
      <p:bold r:id="rId37"/>
    </p:embeddedFont>
    <p:embeddedFont>
      <p:font typeface="Nunito Sans Regular" pitchFamily="2" charset="77"/>
      <p:regular r:id="rId38"/>
    </p:embeddedFont>
    <p:embeddedFont>
      <p:font typeface="Nunito Sans Regular Bold" pitchFamily="2" charset="77"/>
      <p:regular r:id="rId39"/>
      <p:bold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60" autoAdjust="0"/>
    <p:restoredTop sz="82041" autoAdjust="0"/>
  </p:normalViewPr>
  <p:slideViewPr>
    <p:cSldViewPr>
      <p:cViewPr varScale="1">
        <p:scale>
          <a:sx n="69" d="100"/>
          <a:sy n="69" d="100"/>
        </p:scale>
        <p:origin x="1160" y="2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9" Type="http://schemas.openxmlformats.org/officeDocument/2006/relationships/font" Target="fonts/font20.fntdata"/><Relationship Id="rId21" Type="http://schemas.openxmlformats.org/officeDocument/2006/relationships/font" Target="fonts/font2.fntdata"/><Relationship Id="rId34" Type="http://schemas.openxmlformats.org/officeDocument/2006/relationships/font" Target="fonts/font15.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40" Type="http://schemas.openxmlformats.org/officeDocument/2006/relationships/font" Target="fonts/font2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font" Target="fonts/font1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08.06.2023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742950" marR="0" lvl="1" indent="-285750">
              <a:spcBef>
                <a:spcPts val="0"/>
              </a:spcBef>
              <a:spcAft>
                <a:spcPts val="0"/>
              </a:spcAft>
              <a:buFont typeface="+mj-lt"/>
              <a:buAutoNum type="alphaLcPeriod"/>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Welcome everyone and thanks for joining. </a:t>
            </a:r>
          </a:p>
          <a:p>
            <a:pPr marL="1143000" marR="0" lvl="2" indent="-228600">
              <a:spcBef>
                <a:spcPts val="0"/>
              </a:spcBef>
              <a:spcAft>
                <a:spcPts val="0"/>
              </a:spcAft>
              <a:buFont typeface="+mj-lt"/>
              <a:buAutoNum type="romanLcPeriod"/>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Introduce myself – missioner for communications in the bishop’s office. I come from a background in newspapers and publishing, and I’m working on a masters in bible and theology from Trevecca. Tonight we’re embarking on the first communications workshop, so please feel free to email me with feedback. I’ll make the slideshow and recording available. </a:t>
            </a:r>
          </a:p>
          <a:p>
            <a:pPr marL="1143000" marR="0" lvl="2" indent="-228600">
              <a:spcBef>
                <a:spcPts val="0"/>
              </a:spcBef>
              <a:spcAft>
                <a:spcPts val="0"/>
              </a:spcAft>
              <a:buFont typeface="+mj-lt"/>
              <a:buAutoNum type="romanLcPeriod"/>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Charlotte – is our interim youth coordinator and she’s the chat moderator tonight. </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431124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Content – what is your church up to? Are there untapped stories among your parishioners? Relate this back to your promise. </a:t>
            </a:r>
          </a:p>
          <a:p>
            <a:r>
              <a:rPr lang="en-US" dirty="0"/>
              <a:t>Timeline – make it doable and be consistent. This could be for newsletters, social media, website updates, whatever content you are producing. (example: birthdays, once a month, once a week, once a quarter?) (events: two weeks ahead, events for month?)  </a:t>
            </a:r>
          </a:p>
          <a:p>
            <a:r>
              <a:rPr lang="en-US" dirty="0"/>
              <a:t>Choose your channels – email, social media, morning announcements, bulletin board, etc. You can vary content, but be sure that all events (for example) appear in one reliable place. Sometimes it’s easier to post one content type to one channel. </a:t>
            </a:r>
          </a:p>
          <a:p>
            <a:r>
              <a:rPr lang="en-US" dirty="0"/>
              <a:t>Assign a person – someone has to make it happen, and it doesn’t have to fall to one person! Your administrator doesn’t have to be the one responsible for posting all the things. Share the load. </a:t>
            </a:r>
          </a:p>
          <a:p>
            <a:r>
              <a:rPr lang="en-US" dirty="0"/>
              <a:t>Questions?</a:t>
            </a:r>
          </a:p>
        </p:txBody>
      </p:sp>
      <p:sp>
        <p:nvSpPr>
          <p:cNvPr id="4" name="Slide Number Placeholder 3"/>
          <p:cNvSpPr>
            <a:spLocks noGrp="1"/>
          </p:cNvSpPr>
          <p:nvPr>
            <p:ph type="sldNum" sz="quarter" idx="5"/>
          </p:nvPr>
        </p:nvSpPr>
        <p:spPr/>
        <p:txBody>
          <a:bodyPr/>
          <a:lstStyle/>
          <a:p>
            <a:fld id="{871B2431-D351-4C6E-A3CF-9DFAC0E3E050}" type="slidenum">
              <a:rPr lang="cs-CZ" smtClean="0"/>
              <a:t>11</a:t>
            </a:fld>
            <a:endParaRPr lang="cs-CZ"/>
          </a:p>
        </p:txBody>
      </p:sp>
    </p:spTree>
    <p:extLst>
      <p:ext uri="{BB962C8B-B14F-4D97-AF65-F5344CB8AC3E}">
        <p14:creationId xmlns:p14="http://schemas.microsoft.com/office/powerpoint/2010/main" val="3648370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742950" marR="0" lvl="1" indent="-285750">
              <a:spcBef>
                <a:spcPts val="0"/>
              </a:spcBef>
              <a:spcAft>
                <a:spcPts val="0"/>
              </a:spcAft>
              <a:buFont typeface="+mj-lt"/>
              <a:buAutoNum type="alphaLcPeriod"/>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Group norms</a:t>
            </a:r>
          </a:p>
          <a:p>
            <a:pPr marL="1143000" marR="0" lvl="2" indent="-228600">
              <a:spcBef>
                <a:spcPts val="0"/>
              </a:spcBef>
              <a:spcAft>
                <a:spcPts val="0"/>
              </a:spcAft>
              <a:buFont typeface="+mj-lt"/>
              <a:buAutoNum type="romanLcPeriod"/>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This is low pressure! Ok to have your camera on or off, however you’re comfortable. </a:t>
            </a:r>
          </a:p>
          <a:p>
            <a:pPr marL="1143000" marR="0" lvl="2" indent="-228600">
              <a:spcBef>
                <a:spcPts val="0"/>
              </a:spcBef>
              <a:spcAft>
                <a:spcPts val="0"/>
              </a:spcAft>
              <a:buFont typeface="+mj-lt"/>
              <a:buAutoNum type="romanLcPeriod"/>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You are welcome use the raise hand function if you want to pop in to comment or have a question. </a:t>
            </a:r>
          </a:p>
          <a:p>
            <a:pPr marL="1143000" marR="0" lvl="2" indent="-228600">
              <a:spcBef>
                <a:spcPts val="0"/>
              </a:spcBef>
              <a:spcAft>
                <a:spcPts val="0"/>
              </a:spcAft>
              <a:buFont typeface="+mj-lt"/>
              <a:buAutoNum type="romanLcPeriod"/>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You can post a question in the chat and Charlotte will either answer it or bring it up at certain pause points in the presentation. </a:t>
            </a:r>
          </a:p>
          <a:p>
            <a:pPr marL="1143000" marR="0" lvl="2" indent="-228600">
              <a:spcBef>
                <a:spcPts val="0"/>
              </a:spcBef>
              <a:spcAft>
                <a:spcPts val="0"/>
              </a:spcAft>
              <a:buFont typeface="+mj-lt"/>
              <a:buAutoNum type="romanLcPeriod"/>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Feel free to take notes. I’ll be making the slides and the recording available after tonight. </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1463779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1143000" marR="0" lvl="2" indent="-228600">
              <a:spcBef>
                <a:spcPts val="0"/>
              </a:spcBef>
              <a:spcAft>
                <a:spcPts val="0"/>
              </a:spcAft>
              <a:buFont typeface="+mj-lt"/>
              <a:buAutoNum type="romanLcPeriod"/>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a church, the heart of our message is sharing the love of Jesus.</a:t>
            </a:r>
          </a:p>
          <a:p>
            <a:pPr marL="1143000" marR="0" lvl="2" indent="-228600">
              <a:spcBef>
                <a:spcPts val="0"/>
              </a:spcBef>
              <a:spcAft>
                <a:spcPts val="0"/>
              </a:spcAft>
              <a:buFont typeface="+mj-lt"/>
              <a:buAutoNum type="romanLcPeriod"/>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carry this message within us as Christians, and we center our organizations upon it, yet when it comes to getting our message out, whether it be through a churchwide dinner, a special service, or just sharing our stories with one another, there are some tools that can help us communicate the love of Jesus effectively.   </a:t>
            </a:r>
          </a:p>
          <a:p>
            <a:r>
              <a:rPr lang="en-US" dirty="0"/>
              <a:t>-Making the message known is fundamental to our faith.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-Learning some tools for carrying the message, some communications strategies, helps to unify our mission across all created content and essentially makes us better evangelists.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-Good communications will grow your congregation, strengthen its vitality, and empower/equip all members.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3</a:t>
            </a:fld>
            <a:endParaRPr lang="cs-CZ"/>
          </a:p>
        </p:txBody>
      </p:sp>
    </p:spTree>
    <p:extLst>
      <p:ext uri="{BB962C8B-B14F-4D97-AF65-F5344CB8AC3E}">
        <p14:creationId xmlns:p14="http://schemas.microsoft.com/office/powerpoint/2010/main" val="2393265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So we have a big message that we want to get out to the world, and when it comes to the life of a church, that means a lot of different things. It can be newsletters, social media, websites, emailing volunteers, the list goes on and on. </a:t>
            </a:r>
          </a:p>
          <a:p>
            <a:r>
              <a:rPr lang="en-US" dirty="0"/>
              <a:t>But it’s about more than just transmitting information. Communications is the art of connection. Connecting parts of the body to the larger whole. To make powerful connections, it helps to define these two things. </a:t>
            </a:r>
          </a:p>
          <a:p>
            <a:r>
              <a:rPr lang="en-US" dirty="0"/>
              <a:t>Identity – Another way to say identity is “brand” In the context of the church, a brand identity helps with the unity piece, and it also helps people trust you. Having a consistent identity creates focus. </a:t>
            </a:r>
          </a:p>
          <a:p>
            <a:r>
              <a:rPr lang="en-US" dirty="0"/>
              <a:t>Process – Communicators are also content creators and curators. There is not a perfect way to do it. The best thing to do is to keep moving forward, keep trying, keep creating, and find a rhythm that works for you.  </a:t>
            </a:r>
          </a:p>
          <a:p>
            <a:r>
              <a:rPr lang="en-US" dirty="0"/>
              <a:t>Questions so far? </a:t>
            </a:r>
          </a:p>
        </p:txBody>
      </p:sp>
      <p:sp>
        <p:nvSpPr>
          <p:cNvPr id="4" name="Slide Number Placeholder 3"/>
          <p:cNvSpPr>
            <a:spLocks noGrp="1"/>
          </p:cNvSpPr>
          <p:nvPr>
            <p:ph type="sldNum" sz="quarter" idx="5"/>
          </p:nvPr>
        </p:nvSpPr>
        <p:spPr/>
        <p:txBody>
          <a:bodyPr/>
          <a:lstStyle/>
          <a:p>
            <a:fld id="{871B2431-D351-4C6E-A3CF-9DFAC0E3E050}" type="slidenum">
              <a:rPr lang="cs-CZ" smtClean="0"/>
              <a:t>4</a:t>
            </a:fld>
            <a:endParaRPr lang="cs-CZ"/>
          </a:p>
        </p:txBody>
      </p:sp>
    </p:spTree>
    <p:extLst>
      <p:ext uri="{BB962C8B-B14F-4D97-AF65-F5344CB8AC3E}">
        <p14:creationId xmlns:p14="http://schemas.microsoft.com/office/powerpoint/2010/main" val="1494586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-Many ways to define a brand. It's nebulous because it's an identity issue. People define by visuals, customer perceptions, systems, contracts, values, actions, social grouping. But it's all of that. Don’t get caught up in the definition. </a:t>
            </a:r>
          </a:p>
          <a:p>
            <a:r>
              <a:rPr lang="en-US" dirty="0"/>
              <a:t>Ken </a:t>
            </a:r>
            <a:r>
              <a:rPr lang="en-US" dirty="0" err="1"/>
              <a:t>Mosesian</a:t>
            </a:r>
            <a:r>
              <a:rPr lang="en-US" dirty="0"/>
              <a:t> put a great article out in </a:t>
            </a:r>
            <a:r>
              <a:rPr lang="en-US" dirty="0" err="1"/>
              <a:t>EcF</a:t>
            </a:r>
            <a:r>
              <a:rPr lang="en-US" dirty="0"/>
              <a:t> (sharing at end) that a church brand is nothing more than a promise.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r>
              <a:rPr lang="en-US" dirty="0"/>
              <a:t>Think of it as a promise presented in a variety of ways (visual cues, phrases, behaviors). Without taking steps to solidify your promise, it’s up to others to define your identity, and they will.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Like a relationship, people approach with skepticism, judging whether it will be good or bad. When promises are kept, when we deliver authentically, they begin to trust.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a big part of your identity is being welcoming to all, be sure to put out content for pride month, black history, Juneteenth, and so on. If a big part of your identity is teaching the ways of Jesus, put out educational content that reflects that part of your identity. </a:t>
            </a:r>
            <a:endParaRPr lang="en-US" dirty="0"/>
          </a:p>
          <a:p>
            <a:endParaRPr lang="en-US" dirty="0"/>
          </a:p>
          <a:p>
            <a:r>
              <a:rPr lang="en-US" dirty="0"/>
              <a:t>-Remember, this is a starting point. Gathering input from your congregation, staff, and lay leaders is all part of the process of defining your promise and identity.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171450" indent="-171450">
              <a:buFontTx/>
              <a:buChar char="-"/>
            </a:pPr>
            <a:r>
              <a:rPr lang="en-US" dirty="0"/>
              <a:t>A brand is more than a collection of words and visuals. It’s also about values and how to reflect those values.</a:t>
            </a:r>
          </a:p>
          <a:p>
            <a:pPr marL="171450" indent="-171450">
              <a:buFontTx/>
              <a:buChar cha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see this in the rebranding, including the revised seal of our diocese. The rebrand sought to reflect the sprit of Western North Carolina while retaining elements of our Anglican tradition. While the old seal presented elements of contrasting colors with a white hand holding a cross, Our new </a:t>
            </a:r>
            <a:r>
              <a:rPr lang="en-US" dirty="0">
                <a:effectLst/>
                <a:latin typeface="Avenir" panose="02000503020000020003" pitchFamily="2" charset="0"/>
              </a:rPr>
              <a:t>color scheme of blues, golds, and whites, reveals the natural beauty the Blue Ridge Mountains and the awe of a sunrise over the mountains. And the seal incorporates the Anglican tradition with a </a:t>
            </a:r>
            <a:r>
              <a:rPr lang="en-US" dirty="0" err="1">
                <a:effectLst/>
                <a:latin typeface="Avenir" panose="02000503020000020003" pitchFamily="2" charset="0"/>
              </a:rPr>
              <a:t>celtic</a:t>
            </a:r>
            <a:r>
              <a:rPr lang="en-US" dirty="0">
                <a:effectLst/>
                <a:latin typeface="Avenir" panose="02000503020000020003" pitchFamily="2" charset="0"/>
              </a:rPr>
              <a:t> cross centered on a blooming dogwood, the state flower, and the rustic wooden cross high on a mountaintop, which can often be seen throughout our region.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venir" panose="02000503020000020003" pitchFamily="2" charset="0"/>
              </a:rPr>
              <a:t>Our website incorporates natural mountain views along with this color scheme as well. </a:t>
            </a:r>
          </a:p>
        </p:txBody>
      </p:sp>
      <p:sp>
        <p:nvSpPr>
          <p:cNvPr id="4" name="Slide Number Placeholder 3"/>
          <p:cNvSpPr>
            <a:spLocks noGrp="1"/>
          </p:cNvSpPr>
          <p:nvPr>
            <p:ph type="sldNum" sz="quarter" idx="5"/>
          </p:nvPr>
        </p:nvSpPr>
        <p:spPr/>
        <p:txBody>
          <a:bodyPr/>
          <a:lstStyle/>
          <a:p>
            <a:fld id="{871B2431-D351-4C6E-A3CF-9DFAC0E3E050}" type="slidenum">
              <a:rPr lang="cs-CZ" smtClean="0"/>
              <a:t>6</a:t>
            </a:fld>
            <a:endParaRPr lang="cs-CZ"/>
          </a:p>
        </p:txBody>
      </p:sp>
    </p:spTree>
    <p:extLst>
      <p:ext uri="{BB962C8B-B14F-4D97-AF65-F5344CB8AC3E}">
        <p14:creationId xmlns:p14="http://schemas.microsoft.com/office/powerpoint/2010/main" val="3585151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7865142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Once you have your promise, these are the details that help you present your identity to the world. </a:t>
            </a:r>
          </a:p>
        </p:txBody>
      </p:sp>
      <p:sp>
        <p:nvSpPr>
          <p:cNvPr id="4" name="Slide Number Placeholder 3"/>
          <p:cNvSpPr>
            <a:spLocks noGrp="1"/>
          </p:cNvSpPr>
          <p:nvPr>
            <p:ph type="sldNum" sz="quarter" idx="5"/>
          </p:nvPr>
        </p:nvSpPr>
        <p:spPr/>
        <p:txBody>
          <a:bodyPr/>
          <a:lstStyle/>
          <a:p>
            <a:fld id="{871B2431-D351-4C6E-A3CF-9DFAC0E3E050}" type="slidenum">
              <a:rPr lang="cs-CZ" smtClean="0"/>
              <a:t>9</a:t>
            </a:fld>
            <a:endParaRPr lang="cs-CZ"/>
          </a:p>
        </p:txBody>
      </p:sp>
    </p:spTree>
    <p:extLst>
      <p:ext uri="{BB962C8B-B14F-4D97-AF65-F5344CB8AC3E}">
        <p14:creationId xmlns:p14="http://schemas.microsoft.com/office/powerpoint/2010/main" val="13290839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an audit of what you’re already doing first, then open it up for revision. </a:t>
            </a:r>
          </a:p>
          <a:p>
            <a:r>
              <a:rPr lang="en-US" dirty="0"/>
              <a:t>It helps to put things on paper. Once you have the details, you can make a plan. </a:t>
            </a:r>
          </a:p>
        </p:txBody>
      </p:sp>
      <p:sp>
        <p:nvSpPr>
          <p:cNvPr id="4" name="Slide Number Placeholder 3"/>
          <p:cNvSpPr>
            <a:spLocks noGrp="1"/>
          </p:cNvSpPr>
          <p:nvPr>
            <p:ph type="sldNum" sz="quarter" idx="5"/>
          </p:nvPr>
        </p:nvSpPr>
        <p:spPr/>
        <p:txBody>
          <a:bodyPr/>
          <a:lstStyle/>
          <a:p>
            <a:fld id="{871B2431-D351-4C6E-A3CF-9DFAC0E3E050}" type="slidenum">
              <a:rPr lang="cs-CZ" smtClean="0"/>
              <a:t>10</a:t>
            </a:fld>
            <a:endParaRPr lang="cs-CZ"/>
          </a:p>
        </p:txBody>
      </p:sp>
    </p:spTree>
    <p:extLst>
      <p:ext uri="{BB962C8B-B14F-4D97-AF65-F5344CB8AC3E}">
        <p14:creationId xmlns:p14="http://schemas.microsoft.com/office/powerpoint/2010/main" val="41242283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6/8/23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6/8/23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6/8/23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6/8/23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episcopal-communicators.wildapricot.org" TargetMode="External"/><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hyperlink" Target="http://diocesewnc.org/provide-resources" TargetMode="External"/><Relationship Id="rId5" Type="http://schemas.openxmlformats.org/officeDocument/2006/relationships/hyperlink" Target="http://diocesewnc.org" TargetMode="External"/><Relationship Id="rId4" Type="http://schemas.openxmlformats.org/officeDocument/2006/relationships/hyperlink" Target="http://episcopalchurch.org/resource-library/logos-shields-graphics"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ecfvp.org/blogs/3801/church-as-brand" TargetMode="External"/><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hyperlink" Target="http://diocesewnc.org/provide-resources" TargetMode="External"/><Relationship Id="rId5" Type="http://schemas.openxmlformats.org/officeDocument/2006/relationships/hyperlink" Target="https://www.socialmediaexaminer.com/email-marketing-strategy-cultivating-prospects-with-content/" TargetMode="External"/><Relationship Id="rId4" Type="http://schemas.openxmlformats.org/officeDocument/2006/relationships/hyperlink" Target="http://diocesewnc.or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hyperlink" Target="https://www.diocesewnc.org/events-1/being-known-newsletters-and-social-media" TargetMode="External"/><Relationship Id="rId2" Type="http://schemas.openxmlformats.org/officeDocument/2006/relationships/hyperlink" Target="https://www.diocesewnc.org/events-1/being-seen-media-outreach" TargetMode="External"/><Relationship Id="rId1" Type="http://schemas.openxmlformats.org/officeDocument/2006/relationships/slideLayout" Target="../slideLayouts/slideLayout7.xml"/><Relationship Id="rId4" Type="http://schemas.openxmlformats.org/officeDocument/2006/relationships/hyperlink" Target="https://www.diocesewnc.org/events-1/being-present-websites-and-the-episcopal-asset-map"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r="1963" b="16996"/>
          <a:stretch>
            <a:fillRect/>
          </a:stretch>
        </p:blipFill>
        <p:spPr>
          <a:xfrm>
            <a:off x="0" y="0"/>
            <a:ext cx="18288000" cy="10287000"/>
          </a:xfrm>
          <a:prstGeom prst="rect">
            <a:avLst/>
          </a:prstGeom>
        </p:spPr>
      </p:pic>
      <p:sp>
        <p:nvSpPr>
          <p:cNvPr id="3" name="AutoShape 3"/>
          <p:cNvSpPr/>
          <p:nvPr/>
        </p:nvSpPr>
        <p:spPr>
          <a:xfrm>
            <a:off x="1028700" y="1028700"/>
            <a:ext cx="16230600" cy="8229600"/>
          </a:xfrm>
          <a:prstGeom prst="rect">
            <a:avLst/>
          </a:prstGeom>
          <a:solidFill>
            <a:srgbClr val="053D57">
              <a:alpha val="60000"/>
            </a:srgbClr>
          </a:solidFill>
        </p:spPr>
      </p:sp>
      <p:grpSp>
        <p:nvGrpSpPr>
          <p:cNvPr id="4" name="Group 4"/>
          <p:cNvGrpSpPr/>
          <p:nvPr/>
        </p:nvGrpSpPr>
        <p:grpSpPr>
          <a:xfrm>
            <a:off x="1449266" y="1610063"/>
            <a:ext cx="15389468" cy="7066875"/>
            <a:chOff x="0" y="0"/>
            <a:chExt cx="20519291" cy="9422500"/>
          </a:xfrm>
        </p:grpSpPr>
        <p:sp>
          <p:nvSpPr>
            <p:cNvPr id="5" name="AutoShape 5"/>
            <p:cNvSpPr/>
            <p:nvPr/>
          </p:nvSpPr>
          <p:spPr>
            <a:xfrm>
              <a:off x="347208" y="7780480"/>
              <a:ext cx="19824874" cy="231790"/>
            </a:xfrm>
            <a:prstGeom prst="rect">
              <a:avLst/>
            </a:prstGeom>
            <a:solidFill>
              <a:srgbClr val="F8FBFD"/>
            </a:solidFill>
          </p:spPr>
        </p:sp>
        <p:sp>
          <p:nvSpPr>
            <p:cNvPr id="6" name="TextBox 6"/>
            <p:cNvSpPr txBox="1"/>
            <p:nvPr/>
          </p:nvSpPr>
          <p:spPr>
            <a:xfrm>
              <a:off x="444323" y="-57150"/>
              <a:ext cx="19630644" cy="698077"/>
            </a:xfrm>
            <a:prstGeom prst="rect">
              <a:avLst/>
            </a:prstGeom>
          </p:spPr>
          <p:txBody>
            <a:bodyPr lIns="0" tIns="0" rIns="0" bIns="0" rtlCol="0" anchor="t">
              <a:spAutoFit/>
            </a:bodyPr>
            <a:lstStyle/>
            <a:p>
              <a:pPr algn="ctr">
                <a:lnSpc>
                  <a:spcPts val="4480"/>
                </a:lnSpc>
              </a:pPr>
              <a:r>
                <a:rPr lang="en-US" sz="3200" spc="352">
                  <a:solidFill>
                    <a:srgbClr val="F8FBFD"/>
                  </a:solidFill>
                  <a:latin typeface="Montserrat Classic"/>
                </a:rPr>
                <a:t>COMMUNICATIONS AS EVANGELISM</a:t>
              </a:r>
            </a:p>
          </p:txBody>
        </p:sp>
        <p:sp>
          <p:nvSpPr>
            <p:cNvPr id="7" name="TextBox 7"/>
            <p:cNvSpPr txBox="1"/>
            <p:nvPr/>
          </p:nvSpPr>
          <p:spPr>
            <a:xfrm>
              <a:off x="0" y="1345672"/>
              <a:ext cx="20519291" cy="6010656"/>
            </a:xfrm>
            <a:prstGeom prst="rect">
              <a:avLst/>
            </a:prstGeom>
          </p:spPr>
          <p:txBody>
            <a:bodyPr lIns="0" tIns="0" rIns="0" bIns="0" rtlCol="0" anchor="t">
              <a:spAutoFit/>
            </a:bodyPr>
            <a:lstStyle/>
            <a:p>
              <a:pPr algn="ctr">
                <a:lnSpc>
                  <a:spcPts val="11664"/>
                </a:lnSpc>
              </a:pPr>
              <a:r>
                <a:rPr lang="en-US" sz="10800" spc="756">
                  <a:solidFill>
                    <a:srgbClr val="F8FBFD"/>
                  </a:solidFill>
                  <a:latin typeface="Montserrat Classic Bold"/>
                </a:rPr>
                <a:t>ESSENTIAL TOOLS FOR CHURCH COMMUNICATIONS</a:t>
              </a:r>
            </a:p>
          </p:txBody>
        </p:sp>
        <p:sp>
          <p:nvSpPr>
            <p:cNvPr id="8" name="TextBox 8"/>
            <p:cNvSpPr txBox="1"/>
            <p:nvPr/>
          </p:nvSpPr>
          <p:spPr>
            <a:xfrm>
              <a:off x="405686" y="8799777"/>
              <a:ext cx="19707919" cy="622723"/>
            </a:xfrm>
            <a:prstGeom prst="rect">
              <a:avLst/>
            </a:prstGeom>
          </p:spPr>
          <p:txBody>
            <a:bodyPr lIns="0" tIns="0" rIns="0" bIns="0" rtlCol="0" anchor="t">
              <a:spAutoFit/>
            </a:bodyPr>
            <a:lstStyle/>
            <a:p>
              <a:pPr algn="ctr">
                <a:lnSpc>
                  <a:spcPts val="3919"/>
                </a:lnSpc>
              </a:pPr>
              <a:r>
                <a:rPr lang="en-US" sz="2800" spc="196">
                  <a:solidFill>
                    <a:srgbClr val="F8FBFD"/>
                  </a:solidFill>
                  <a:latin typeface="Montserrat Classic"/>
                </a:rPr>
                <a:t>Episcopal Diocese of Western North Carolina</a:t>
              </a:r>
            </a:p>
          </p:txBody>
        </p:sp>
      </p:grpSp>
      <p:sp>
        <p:nvSpPr>
          <p:cNvPr id="9" name="Freeform 9"/>
          <p:cNvSpPr/>
          <p:nvPr/>
        </p:nvSpPr>
        <p:spPr>
          <a:xfrm>
            <a:off x="13937640" y="7863831"/>
            <a:ext cx="652012" cy="1052340"/>
          </a:xfrm>
          <a:custGeom>
            <a:avLst/>
            <a:gdLst/>
            <a:ahLst/>
            <a:cxnLst/>
            <a:rect l="l" t="t" r="r" b="b"/>
            <a:pathLst>
              <a:path w="652012" h="1052340">
                <a:moveTo>
                  <a:pt x="0" y="0"/>
                </a:moveTo>
                <a:lnTo>
                  <a:pt x="652012" y="0"/>
                </a:lnTo>
                <a:lnTo>
                  <a:pt x="652012" y="1052339"/>
                </a:lnTo>
                <a:lnTo>
                  <a:pt x="0" y="1052339"/>
                </a:lnTo>
                <a:lnTo>
                  <a:pt x="0" y="0"/>
                </a:lnTo>
                <a:close/>
              </a:path>
            </a:pathLst>
          </a:custGeom>
          <a:blipFill>
            <a:blip r:embed="rId4"/>
            <a:stretch>
              <a:fillRect/>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53D57"/>
        </a:solidFill>
        <a:effectLst/>
      </p:bgPr>
    </p:bg>
    <p:spTree>
      <p:nvGrpSpPr>
        <p:cNvPr id="1" name=""/>
        <p:cNvGrpSpPr/>
        <p:nvPr/>
      </p:nvGrpSpPr>
      <p:grpSpPr>
        <a:xfrm>
          <a:off x="0" y="0"/>
          <a:ext cx="0" cy="0"/>
          <a:chOff x="0" y="0"/>
          <a:chExt cx="0" cy="0"/>
        </a:xfrm>
      </p:grpSpPr>
      <p:sp>
        <p:nvSpPr>
          <p:cNvPr id="2" name="AutoShape 2"/>
          <p:cNvSpPr/>
          <p:nvPr/>
        </p:nvSpPr>
        <p:spPr>
          <a:xfrm>
            <a:off x="9011982" y="-401130"/>
            <a:ext cx="9708270" cy="11089261"/>
          </a:xfrm>
          <a:prstGeom prst="rect">
            <a:avLst/>
          </a:prstGeom>
          <a:solidFill>
            <a:srgbClr val="F8FBFD"/>
          </a:solidFill>
        </p:spPr>
      </p:sp>
      <p:grpSp>
        <p:nvGrpSpPr>
          <p:cNvPr id="3" name="Group 3"/>
          <p:cNvGrpSpPr/>
          <p:nvPr/>
        </p:nvGrpSpPr>
        <p:grpSpPr>
          <a:xfrm>
            <a:off x="10420350" y="1028700"/>
            <a:ext cx="6838950" cy="6908382"/>
            <a:chOff x="0" y="0"/>
            <a:chExt cx="9118600" cy="9211176"/>
          </a:xfrm>
        </p:grpSpPr>
        <p:sp>
          <p:nvSpPr>
            <p:cNvPr id="4" name="TextBox 4"/>
            <p:cNvSpPr txBox="1"/>
            <p:nvPr/>
          </p:nvSpPr>
          <p:spPr>
            <a:xfrm>
              <a:off x="0" y="-9525"/>
              <a:ext cx="9118600" cy="708025"/>
            </a:xfrm>
            <a:prstGeom prst="rect">
              <a:avLst/>
            </a:prstGeom>
          </p:spPr>
          <p:txBody>
            <a:bodyPr lIns="0" tIns="0" rIns="0" bIns="0" rtlCol="0" anchor="t">
              <a:spAutoFit/>
            </a:bodyPr>
            <a:lstStyle/>
            <a:p>
              <a:pPr>
                <a:lnSpc>
                  <a:spcPts val="4200"/>
                </a:lnSpc>
              </a:pPr>
              <a:r>
                <a:rPr lang="en-US" sz="3500" spc="259">
                  <a:solidFill>
                    <a:srgbClr val="053D57"/>
                  </a:solidFill>
                  <a:latin typeface="Montserrat Classic Bold"/>
                </a:rPr>
                <a:t>What are you producing?</a:t>
              </a:r>
            </a:p>
          </p:txBody>
        </p:sp>
        <p:sp>
          <p:nvSpPr>
            <p:cNvPr id="5" name="TextBox 5"/>
            <p:cNvSpPr txBox="1"/>
            <p:nvPr/>
          </p:nvSpPr>
          <p:spPr>
            <a:xfrm>
              <a:off x="0" y="1111751"/>
              <a:ext cx="9118600" cy="8099425"/>
            </a:xfrm>
            <a:prstGeom prst="rect">
              <a:avLst/>
            </a:prstGeom>
          </p:spPr>
          <p:txBody>
            <a:bodyPr lIns="0" tIns="0" rIns="0" bIns="0" rtlCol="0" anchor="t">
              <a:spAutoFit/>
            </a:bodyPr>
            <a:lstStyle/>
            <a:p>
              <a:pPr>
                <a:lnSpc>
                  <a:spcPts val="4500"/>
                </a:lnSpc>
              </a:pPr>
              <a:r>
                <a:rPr lang="en-US" sz="3000" spc="30">
                  <a:solidFill>
                    <a:srgbClr val="053D57"/>
                  </a:solidFill>
                  <a:latin typeface="Montserrat Light"/>
                </a:rPr>
                <a:t>Content</a:t>
              </a:r>
            </a:p>
            <a:p>
              <a:pPr>
                <a:lnSpc>
                  <a:spcPts val="4500"/>
                </a:lnSpc>
              </a:pPr>
              <a:r>
                <a:rPr lang="en-US" sz="3000" spc="30">
                  <a:solidFill>
                    <a:srgbClr val="053D57"/>
                  </a:solidFill>
                  <a:latin typeface="Montserrat Light"/>
                </a:rPr>
                <a:t>-events, birthdays, history, educational, parishioner stories, building and grounds updates, etc.</a:t>
              </a:r>
            </a:p>
            <a:p>
              <a:pPr>
                <a:lnSpc>
                  <a:spcPts val="4500"/>
                </a:lnSpc>
              </a:pPr>
              <a:endParaRPr lang="en-US" sz="3000" spc="30">
                <a:solidFill>
                  <a:srgbClr val="053D57"/>
                </a:solidFill>
                <a:latin typeface="Montserrat Light"/>
              </a:endParaRPr>
            </a:p>
            <a:p>
              <a:pPr>
                <a:lnSpc>
                  <a:spcPts val="5249"/>
                </a:lnSpc>
              </a:pPr>
              <a:r>
                <a:rPr lang="en-US" sz="3499" spc="34">
                  <a:solidFill>
                    <a:srgbClr val="053D57"/>
                  </a:solidFill>
                  <a:latin typeface="Montserrat Light Bold"/>
                </a:rPr>
                <a:t>Where are you putting it?</a:t>
              </a:r>
            </a:p>
            <a:p>
              <a:pPr>
                <a:lnSpc>
                  <a:spcPts val="2400"/>
                </a:lnSpc>
              </a:pPr>
              <a:endParaRPr lang="en-US" sz="3499" spc="34">
                <a:solidFill>
                  <a:srgbClr val="053D57"/>
                </a:solidFill>
                <a:latin typeface="Montserrat Light Bold"/>
              </a:endParaRPr>
            </a:p>
            <a:p>
              <a:pPr>
                <a:lnSpc>
                  <a:spcPts val="4500"/>
                </a:lnSpc>
              </a:pPr>
              <a:r>
                <a:rPr lang="en-US" sz="3000" spc="30">
                  <a:solidFill>
                    <a:srgbClr val="053D57"/>
                  </a:solidFill>
                  <a:latin typeface="Montserrat Light"/>
                </a:rPr>
                <a:t>Channels</a:t>
              </a:r>
            </a:p>
            <a:p>
              <a:pPr>
                <a:lnSpc>
                  <a:spcPts val="4500"/>
                </a:lnSpc>
              </a:pPr>
              <a:r>
                <a:rPr lang="en-US" sz="3000" spc="30">
                  <a:solidFill>
                    <a:srgbClr val="053D57"/>
                  </a:solidFill>
                  <a:latin typeface="Montserrat Light"/>
                </a:rPr>
                <a:t>-social media, newsletter, website, bulletin board, verbal announcements, etc.</a:t>
              </a:r>
            </a:p>
          </p:txBody>
        </p:sp>
      </p:grpSp>
      <p:grpSp>
        <p:nvGrpSpPr>
          <p:cNvPr id="6" name="Group 6"/>
          <p:cNvGrpSpPr/>
          <p:nvPr/>
        </p:nvGrpSpPr>
        <p:grpSpPr>
          <a:xfrm>
            <a:off x="686497" y="1552575"/>
            <a:ext cx="7083478" cy="4166595"/>
            <a:chOff x="-456271" y="698501"/>
            <a:chExt cx="9444638" cy="5555459"/>
          </a:xfrm>
        </p:grpSpPr>
        <p:sp>
          <p:nvSpPr>
            <p:cNvPr id="7" name="TextBox 7"/>
            <p:cNvSpPr txBox="1"/>
            <p:nvPr/>
          </p:nvSpPr>
          <p:spPr>
            <a:xfrm>
              <a:off x="0" y="4718839"/>
              <a:ext cx="8988367" cy="1535121"/>
            </a:xfrm>
            <a:prstGeom prst="rect">
              <a:avLst/>
            </a:prstGeom>
          </p:spPr>
          <p:txBody>
            <a:bodyPr lIns="0" tIns="0" rIns="0" bIns="0" rtlCol="0" anchor="t">
              <a:spAutoFit/>
            </a:bodyPr>
            <a:lstStyle/>
            <a:p>
              <a:pPr>
                <a:lnSpc>
                  <a:spcPts val="9450"/>
                </a:lnSpc>
              </a:pPr>
              <a:r>
                <a:rPr lang="en-US" sz="7500" spc="67" dirty="0">
                  <a:solidFill>
                    <a:srgbClr val="F8FBFD"/>
                  </a:solidFill>
                  <a:latin typeface="Montserrat Classic Bold"/>
                </a:rPr>
                <a:t>audit</a:t>
              </a:r>
            </a:p>
          </p:txBody>
        </p:sp>
        <p:sp>
          <p:nvSpPr>
            <p:cNvPr id="8" name="AutoShape 8"/>
            <p:cNvSpPr/>
            <p:nvPr/>
          </p:nvSpPr>
          <p:spPr>
            <a:xfrm>
              <a:off x="-456271" y="698501"/>
              <a:ext cx="4164671" cy="231791"/>
            </a:xfrm>
            <a:prstGeom prst="rect">
              <a:avLst/>
            </a:prstGeom>
            <a:solidFill>
              <a:srgbClr val="F8FBFD"/>
            </a:solidFill>
          </p:spPr>
        </p:sp>
      </p:grpSp>
      <p:sp>
        <p:nvSpPr>
          <p:cNvPr id="9" name="TextBox 7">
            <a:extLst>
              <a:ext uri="{FF2B5EF4-FFF2-40B4-BE49-F238E27FC236}">
                <a16:creationId xmlns:a16="http://schemas.microsoft.com/office/drawing/2014/main" id="{68C7F5B4-9450-C672-A95C-B00F2BE5E556}"/>
              </a:ext>
            </a:extLst>
          </p:cNvPr>
          <p:cNvSpPr txBox="1"/>
          <p:nvPr/>
        </p:nvSpPr>
        <p:spPr>
          <a:xfrm>
            <a:off x="686497" y="256695"/>
            <a:ext cx="6741275" cy="1065805"/>
          </a:xfrm>
          <a:prstGeom prst="rect">
            <a:avLst/>
          </a:prstGeom>
        </p:spPr>
        <p:txBody>
          <a:bodyPr lIns="0" tIns="0" rIns="0" bIns="0" rtlCol="0" anchor="t">
            <a:spAutoFit/>
          </a:bodyPr>
          <a:lstStyle/>
          <a:p>
            <a:pPr>
              <a:lnSpc>
                <a:spcPts val="9450"/>
              </a:lnSpc>
            </a:pPr>
            <a:r>
              <a:rPr lang="en-US" sz="4800" spc="67" dirty="0">
                <a:solidFill>
                  <a:srgbClr val="F8FBFD"/>
                </a:solidFill>
                <a:latin typeface="Montserrat Classic Bold"/>
              </a:rPr>
              <a:t>Process</a:t>
            </a:r>
          </a:p>
        </p:txBody>
      </p:sp>
      <p:sp>
        <p:nvSpPr>
          <p:cNvPr id="10" name="AutoShape 6">
            <a:extLst>
              <a:ext uri="{FF2B5EF4-FFF2-40B4-BE49-F238E27FC236}">
                <a16:creationId xmlns:a16="http://schemas.microsoft.com/office/drawing/2014/main" id="{0A280DB2-4B63-407C-3559-01A16E490112}"/>
              </a:ext>
            </a:extLst>
          </p:cNvPr>
          <p:cNvSpPr/>
          <p:nvPr/>
        </p:nvSpPr>
        <p:spPr>
          <a:xfrm>
            <a:off x="16764000" y="10113157"/>
            <a:ext cx="4436740" cy="173843"/>
          </a:xfrm>
          <a:prstGeom prst="rect">
            <a:avLst/>
          </a:prstGeom>
          <a:solidFill>
            <a:srgbClr val="053D57"/>
          </a:solidFill>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12" b="15259"/>
          <a:stretch>
            <a:fillRect/>
          </a:stretch>
        </p:blipFill>
        <p:spPr>
          <a:xfrm>
            <a:off x="0" y="0"/>
            <a:ext cx="18288000" cy="10287000"/>
          </a:xfrm>
          <a:prstGeom prst="rect">
            <a:avLst/>
          </a:prstGeom>
        </p:spPr>
      </p:pic>
      <p:sp>
        <p:nvSpPr>
          <p:cNvPr id="3" name="TextBox 3"/>
          <p:cNvSpPr txBox="1"/>
          <p:nvPr/>
        </p:nvSpPr>
        <p:spPr>
          <a:xfrm>
            <a:off x="1028700" y="1118235"/>
            <a:ext cx="16280770" cy="973455"/>
          </a:xfrm>
          <a:prstGeom prst="rect">
            <a:avLst/>
          </a:prstGeom>
        </p:spPr>
        <p:txBody>
          <a:bodyPr lIns="0" tIns="0" rIns="0" bIns="0" rtlCol="0" anchor="t">
            <a:spAutoFit/>
          </a:bodyPr>
          <a:lstStyle/>
          <a:p>
            <a:pPr>
              <a:lnSpc>
                <a:spcPts val="7860"/>
              </a:lnSpc>
            </a:pPr>
            <a:r>
              <a:rPr lang="en-US" sz="6000" spc="174">
                <a:solidFill>
                  <a:srgbClr val="F8FBFD"/>
                </a:solidFill>
                <a:latin typeface="Montserrat Classic Bold"/>
              </a:rPr>
              <a:t>MAKING A PLAN</a:t>
            </a:r>
          </a:p>
        </p:txBody>
      </p:sp>
      <p:sp>
        <p:nvSpPr>
          <p:cNvPr id="4" name="AutoShape 4"/>
          <p:cNvSpPr/>
          <p:nvPr/>
        </p:nvSpPr>
        <p:spPr>
          <a:xfrm>
            <a:off x="-266700" y="3276600"/>
            <a:ext cx="18821400" cy="7467600"/>
          </a:xfrm>
          <a:prstGeom prst="rect">
            <a:avLst/>
          </a:prstGeom>
          <a:solidFill>
            <a:srgbClr val="053D57">
              <a:alpha val="89804"/>
            </a:srgbClr>
          </a:solidFill>
        </p:spPr>
      </p:sp>
      <p:sp>
        <p:nvSpPr>
          <p:cNvPr id="5" name="AutoShape 5"/>
          <p:cNvSpPr/>
          <p:nvPr/>
        </p:nvSpPr>
        <p:spPr>
          <a:xfrm>
            <a:off x="762000" y="4267200"/>
            <a:ext cx="4076700" cy="5067300"/>
          </a:xfrm>
          <a:prstGeom prst="rect">
            <a:avLst/>
          </a:prstGeom>
          <a:solidFill>
            <a:srgbClr val="F8FBFD"/>
          </a:solidFill>
        </p:spPr>
      </p:sp>
      <p:sp>
        <p:nvSpPr>
          <p:cNvPr id="6" name="AutoShape 6"/>
          <p:cNvSpPr/>
          <p:nvPr/>
        </p:nvSpPr>
        <p:spPr>
          <a:xfrm>
            <a:off x="762000" y="4267200"/>
            <a:ext cx="4076700" cy="2286000"/>
          </a:xfrm>
          <a:prstGeom prst="rect">
            <a:avLst/>
          </a:prstGeom>
          <a:solidFill>
            <a:srgbClr val="053D57">
              <a:alpha val="19608"/>
            </a:srgbClr>
          </a:solidFill>
        </p:spPr>
      </p:sp>
      <p:sp>
        <p:nvSpPr>
          <p:cNvPr id="7" name="TextBox 7"/>
          <p:cNvSpPr txBox="1"/>
          <p:nvPr/>
        </p:nvSpPr>
        <p:spPr>
          <a:xfrm>
            <a:off x="955321" y="4796790"/>
            <a:ext cx="3690058" cy="1131570"/>
          </a:xfrm>
          <a:prstGeom prst="rect">
            <a:avLst/>
          </a:prstGeom>
        </p:spPr>
        <p:txBody>
          <a:bodyPr lIns="0" tIns="0" rIns="0" bIns="0" rtlCol="0" anchor="t">
            <a:spAutoFit/>
          </a:bodyPr>
          <a:lstStyle/>
          <a:p>
            <a:pPr algn="ctr">
              <a:lnSpc>
                <a:spcPts val="4590"/>
              </a:lnSpc>
            </a:pPr>
            <a:r>
              <a:rPr lang="en-US" sz="3000" spc="330">
                <a:solidFill>
                  <a:srgbClr val="053D57"/>
                </a:solidFill>
                <a:latin typeface="Montserrat Classic"/>
              </a:rPr>
              <a:t>THINK OF CONTENT.</a:t>
            </a:r>
          </a:p>
        </p:txBody>
      </p:sp>
      <p:sp>
        <p:nvSpPr>
          <p:cNvPr id="8" name="TextBox 8"/>
          <p:cNvSpPr txBox="1"/>
          <p:nvPr/>
        </p:nvSpPr>
        <p:spPr>
          <a:xfrm>
            <a:off x="1110542" y="6829425"/>
            <a:ext cx="3385258" cy="1876425"/>
          </a:xfrm>
          <a:prstGeom prst="rect">
            <a:avLst/>
          </a:prstGeom>
        </p:spPr>
        <p:txBody>
          <a:bodyPr lIns="0" tIns="0" rIns="0" bIns="0" rtlCol="0" anchor="t">
            <a:spAutoFit/>
          </a:bodyPr>
          <a:lstStyle/>
          <a:p>
            <a:pPr algn="ctr">
              <a:lnSpc>
                <a:spcPts val="3750"/>
              </a:lnSpc>
            </a:pPr>
            <a:r>
              <a:rPr lang="en-US" sz="2500" spc="25">
                <a:solidFill>
                  <a:srgbClr val="053D57"/>
                </a:solidFill>
                <a:latin typeface="Montserrat Light"/>
              </a:rPr>
              <a:t>What do people need to know? What else connects to your promise?</a:t>
            </a:r>
          </a:p>
        </p:txBody>
      </p:sp>
      <p:sp>
        <p:nvSpPr>
          <p:cNvPr id="9" name="AutoShape 9"/>
          <p:cNvSpPr/>
          <p:nvPr/>
        </p:nvSpPr>
        <p:spPr>
          <a:xfrm>
            <a:off x="4991100" y="4267200"/>
            <a:ext cx="4076700" cy="5067300"/>
          </a:xfrm>
          <a:prstGeom prst="rect">
            <a:avLst/>
          </a:prstGeom>
          <a:solidFill>
            <a:srgbClr val="F8FBFD"/>
          </a:solidFill>
        </p:spPr>
      </p:sp>
      <p:sp>
        <p:nvSpPr>
          <p:cNvPr id="10" name="AutoShape 10"/>
          <p:cNvSpPr/>
          <p:nvPr/>
        </p:nvSpPr>
        <p:spPr>
          <a:xfrm>
            <a:off x="4991100" y="4267200"/>
            <a:ext cx="4076700" cy="2286000"/>
          </a:xfrm>
          <a:prstGeom prst="rect">
            <a:avLst/>
          </a:prstGeom>
          <a:solidFill>
            <a:srgbClr val="053D57">
              <a:alpha val="19608"/>
            </a:srgbClr>
          </a:solidFill>
        </p:spPr>
      </p:sp>
      <p:sp>
        <p:nvSpPr>
          <p:cNvPr id="11" name="TextBox 11"/>
          <p:cNvSpPr txBox="1"/>
          <p:nvPr/>
        </p:nvSpPr>
        <p:spPr>
          <a:xfrm>
            <a:off x="5184421" y="4796790"/>
            <a:ext cx="3690058" cy="1131570"/>
          </a:xfrm>
          <a:prstGeom prst="rect">
            <a:avLst/>
          </a:prstGeom>
        </p:spPr>
        <p:txBody>
          <a:bodyPr lIns="0" tIns="0" rIns="0" bIns="0" rtlCol="0" anchor="t">
            <a:spAutoFit/>
          </a:bodyPr>
          <a:lstStyle/>
          <a:p>
            <a:pPr algn="ctr">
              <a:lnSpc>
                <a:spcPts val="4590"/>
              </a:lnSpc>
            </a:pPr>
            <a:r>
              <a:rPr lang="en-US" sz="3000" spc="330">
                <a:solidFill>
                  <a:srgbClr val="053D57"/>
                </a:solidFill>
                <a:latin typeface="Montserrat Classic"/>
              </a:rPr>
              <a:t>CREATE A TIMELINE.</a:t>
            </a:r>
          </a:p>
        </p:txBody>
      </p:sp>
      <p:sp>
        <p:nvSpPr>
          <p:cNvPr id="12" name="TextBox 12"/>
          <p:cNvSpPr txBox="1"/>
          <p:nvPr/>
        </p:nvSpPr>
        <p:spPr>
          <a:xfrm>
            <a:off x="5339642" y="6829425"/>
            <a:ext cx="3385258" cy="1419299"/>
          </a:xfrm>
          <a:prstGeom prst="rect">
            <a:avLst/>
          </a:prstGeom>
        </p:spPr>
        <p:txBody>
          <a:bodyPr lIns="0" tIns="0" rIns="0" bIns="0" rtlCol="0" anchor="t">
            <a:spAutoFit/>
          </a:bodyPr>
          <a:lstStyle/>
          <a:p>
            <a:pPr algn="ctr">
              <a:lnSpc>
                <a:spcPts val="3750"/>
              </a:lnSpc>
            </a:pPr>
            <a:r>
              <a:rPr lang="en-US" sz="2500" spc="25" dirty="0">
                <a:solidFill>
                  <a:srgbClr val="053D57"/>
                </a:solidFill>
                <a:latin typeface="Montserrat Light"/>
              </a:rPr>
              <a:t>How often will you share?</a:t>
            </a:r>
          </a:p>
          <a:p>
            <a:pPr algn="ctr">
              <a:lnSpc>
                <a:spcPts val="3750"/>
              </a:lnSpc>
            </a:pPr>
            <a:r>
              <a:rPr lang="en-US" sz="2500" spc="25" dirty="0">
                <a:solidFill>
                  <a:srgbClr val="053D57"/>
                </a:solidFill>
                <a:latin typeface="Montserrat Light"/>
              </a:rPr>
              <a:t>Be consistent.</a:t>
            </a:r>
          </a:p>
        </p:txBody>
      </p:sp>
      <p:sp>
        <p:nvSpPr>
          <p:cNvPr id="13" name="AutoShape 13"/>
          <p:cNvSpPr/>
          <p:nvPr/>
        </p:nvSpPr>
        <p:spPr>
          <a:xfrm>
            <a:off x="9220200" y="4267200"/>
            <a:ext cx="4076700" cy="5067300"/>
          </a:xfrm>
          <a:prstGeom prst="rect">
            <a:avLst/>
          </a:prstGeom>
          <a:solidFill>
            <a:srgbClr val="F8FBFD"/>
          </a:solidFill>
        </p:spPr>
      </p:sp>
      <p:sp>
        <p:nvSpPr>
          <p:cNvPr id="14" name="AutoShape 14"/>
          <p:cNvSpPr/>
          <p:nvPr/>
        </p:nvSpPr>
        <p:spPr>
          <a:xfrm>
            <a:off x="9169085" y="4219575"/>
            <a:ext cx="4076700" cy="2286000"/>
          </a:xfrm>
          <a:prstGeom prst="rect">
            <a:avLst/>
          </a:prstGeom>
          <a:solidFill>
            <a:srgbClr val="053D57">
              <a:alpha val="19608"/>
            </a:srgbClr>
          </a:solidFill>
        </p:spPr>
      </p:sp>
      <p:sp>
        <p:nvSpPr>
          <p:cNvPr id="15" name="TextBox 15"/>
          <p:cNvSpPr txBox="1"/>
          <p:nvPr/>
        </p:nvSpPr>
        <p:spPr>
          <a:xfrm>
            <a:off x="9413521" y="4796790"/>
            <a:ext cx="3690058" cy="1127425"/>
          </a:xfrm>
          <a:prstGeom prst="rect">
            <a:avLst/>
          </a:prstGeom>
        </p:spPr>
        <p:txBody>
          <a:bodyPr lIns="0" tIns="0" rIns="0" bIns="0" rtlCol="0" anchor="t">
            <a:spAutoFit/>
          </a:bodyPr>
          <a:lstStyle/>
          <a:p>
            <a:pPr algn="ctr">
              <a:lnSpc>
                <a:spcPts val="4590"/>
              </a:lnSpc>
            </a:pPr>
            <a:r>
              <a:rPr lang="en-US" sz="3000" spc="330" dirty="0">
                <a:solidFill>
                  <a:srgbClr val="053D57"/>
                </a:solidFill>
                <a:latin typeface="Montserrat Classic"/>
              </a:rPr>
              <a:t>CHOOSE YOUR CHANNELS</a:t>
            </a:r>
          </a:p>
        </p:txBody>
      </p:sp>
      <p:sp>
        <p:nvSpPr>
          <p:cNvPr id="16" name="TextBox 16"/>
          <p:cNvSpPr txBox="1"/>
          <p:nvPr/>
        </p:nvSpPr>
        <p:spPr>
          <a:xfrm>
            <a:off x="9568742" y="6829425"/>
            <a:ext cx="3385258" cy="1419299"/>
          </a:xfrm>
          <a:prstGeom prst="rect">
            <a:avLst/>
          </a:prstGeom>
        </p:spPr>
        <p:txBody>
          <a:bodyPr lIns="0" tIns="0" rIns="0" bIns="0" rtlCol="0" anchor="t">
            <a:spAutoFit/>
          </a:bodyPr>
          <a:lstStyle/>
          <a:p>
            <a:pPr algn="ctr">
              <a:lnSpc>
                <a:spcPts val="3750"/>
              </a:lnSpc>
            </a:pPr>
            <a:r>
              <a:rPr lang="en-US" sz="2500" spc="25" dirty="0">
                <a:solidFill>
                  <a:srgbClr val="053D57"/>
                </a:solidFill>
                <a:latin typeface="Montserrat Light"/>
              </a:rPr>
              <a:t>Where will you share? </a:t>
            </a:r>
            <a:br>
              <a:rPr lang="en-US" sz="2500" spc="25" dirty="0">
                <a:solidFill>
                  <a:srgbClr val="053D57"/>
                </a:solidFill>
                <a:latin typeface="Montserrat Light"/>
              </a:rPr>
            </a:br>
            <a:r>
              <a:rPr lang="en-US" sz="2500" spc="25" dirty="0">
                <a:solidFill>
                  <a:srgbClr val="053D57"/>
                </a:solidFill>
                <a:latin typeface="Montserrat Light"/>
              </a:rPr>
              <a:t>Be consistent.</a:t>
            </a:r>
          </a:p>
        </p:txBody>
      </p:sp>
      <p:sp>
        <p:nvSpPr>
          <p:cNvPr id="17" name="AutoShape 17"/>
          <p:cNvSpPr/>
          <p:nvPr/>
        </p:nvSpPr>
        <p:spPr>
          <a:xfrm>
            <a:off x="13449300" y="4267200"/>
            <a:ext cx="4076700" cy="5067300"/>
          </a:xfrm>
          <a:prstGeom prst="rect">
            <a:avLst/>
          </a:prstGeom>
          <a:solidFill>
            <a:srgbClr val="F8FBFD"/>
          </a:solidFill>
        </p:spPr>
      </p:sp>
      <p:sp>
        <p:nvSpPr>
          <p:cNvPr id="18" name="AutoShape 18"/>
          <p:cNvSpPr/>
          <p:nvPr/>
        </p:nvSpPr>
        <p:spPr>
          <a:xfrm>
            <a:off x="13449300" y="4267200"/>
            <a:ext cx="4076700" cy="2286000"/>
          </a:xfrm>
          <a:prstGeom prst="rect">
            <a:avLst/>
          </a:prstGeom>
          <a:solidFill>
            <a:srgbClr val="053D57">
              <a:alpha val="19608"/>
            </a:srgbClr>
          </a:solidFill>
        </p:spPr>
      </p:sp>
      <p:sp>
        <p:nvSpPr>
          <p:cNvPr id="19" name="TextBox 19"/>
          <p:cNvSpPr txBox="1"/>
          <p:nvPr/>
        </p:nvSpPr>
        <p:spPr>
          <a:xfrm>
            <a:off x="13642621" y="4796790"/>
            <a:ext cx="3690058" cy="1127425"/>
          </a:xfrm>
          <a:prstGeom prst="rect">
            <a:avLst/>
          </a:prstGeom>
        </p:spPr>
        <p:txBody>
          <a:bodyPr lIns="0" tIns="0" rIns="0" bIns="0" rtlCol="0" anchor="t">
            <a:spAutoFit/>
          </a:bodyPr>
          <a:lstStyle/>
          <a:p>
            <a:pPr algn="ctr">
              <a:lnSpc>
                <a:spcPts val="4590"/>
              </a:lnSpc>
            </a:pPr>
            <a:r>
              <a:rPr lang="en-US" sz="3000" spc="330" dirty="0">
                <a:solidFill>
                  <a:srgbClr val="053D57"/>
                </a:solidFill>
                <a:latin typeface="Montserrat Classic"/>
              </a:rPr>
              <a:t>ASSIGN A PERSON</a:t>
            </a:r>
          </a:p>
        </p:txBody>
      </p:sp>
      <p:sp>
        <p:nvSpPr>
          <p:cNvPr id="20" name="TextBox 20"/>
          <p:cNvSpPr txBox="1"/>
          <p:nvPr/>
        </p:nvSpPr>
        <p:spPr>
          <a:xfrm>
            <a:off x="13797842" y="6829425"/>
            <a:ext cx="3385258" cy="1419299"/>
          </a:xfrm>
          <a:prstGeom prst="rect">
            <a:avLst/>
          </a:prstGeom>
        </p:spPr>
        <p:txBody>
          <a:bodyPr lIns="0" tIns="0" rIns="0" bIns="0" rtlCol="0" anchor="t">
            <a:spAutoFit/>
          </a:bodyPr>
          <a:lstStyle/>
          <a:p>
            <a:pPr algn="ctr">
              <a:lnSpc>
                <a:spcPts val="3750"/>
              </a:lnSpc>
            </a:pPr>
            <a:r>
              <a:rPr lang="en-US" sz="2500" spc="25" dirty="0">
                <a:solidFill>
                  <a:srgbClr val="053D57"/>
                </a:solidFill>
                <a:latin typeface="Montserrat Light"/>
              </a:rPr>
              <a:t>Who will make it happen?</a:t>
            </a:r>
          </a:p>
          <a:p>
            <a:pPr algn="ctr">
              <a:lnSpc>
                <a:spcPts val="3750"/>
              </a:lnSpc>
            </a:pPr>
            <a:r>
              <a:rPr lang="en-US" sz="2500" spc="25" dirty="0">
                <a:solidFill>
                  <a:srgbClr val="053D57"/>
                </a:solidFill>
                <a:latin typeface="Montserrat Light"/>
              </a:rPr>
              <a:t>Share the load.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2562" b="12562"/>
          <a:stretch>
            <a:fillRect/>
          </a:stretch>
        </p:blipFill>
        <p:spPr>
          <a:xfrm>
            <a:off x="0" y="0"/>
            <a:ext cx="18288000" cy="10287000"/>
          </a:xfrm>
          <a:prstGeom prst="rect">
            <a:avLst/>
          </a:prstGeom>
        </p:spPr>
      </p:pic>
      <p:sp>
        <p:nvSpPr>
          <p:cNvPr id="3" name="AutoShape 3"/>
          <p:cNvSpPr/>
          <p:nvPr/>
        </p:nvSpPr>
        <p:spPr>
          <a:xfrm>
            <a:off x="1028700" y="1028700"/>
            <a:ext cx="16230600" cy="8229600"/>
          </a:xfrm>
          <a:prstGeom prst="rect">
            <a:avLst/>
          </a:prstGeom>
          <a:solidFill>
            <a:srgbClr val="FFFFFF">
              <a:alpha val="78824"/>
            </a:srgbClr>
          </a:solidFill>
        </p:spPr>
      </p:sp>
      <p:sp>
        <p:nvSpPr>
          <p:cNvPr id="4" name="TextBox 4"/>
          <p:cNvSpPr txBox="1"/>
          <p:nvPr/>
        </p:nvSpPr>
        <p:spPr>
          <a:xfrm>
            <a:off x="2260915" y="1925320"/>
            <a:ext cx="13766170" cy="1140460"/>
          </a:xfrm>
          <a:prstGeom prst="rect">
            <a:avLst/>
          </a:prstGeom>
        </p:spPr>
        <p:txBody>
          <a:bodyPr lIns="0" tIns="0" rIns="0" bIns="0" rtlCol="0" anchor="t">
            <a:spAutoFit/>
          </a:bodyPr>
          <a:lstStyle/>
          <a:p>
            <a:pPr algn="ctr">
              <a:lnSpc>
                <a:spcPts val="9169"/>
              </a:lnSpc>
            </a:pPr>
            <a:r>
              <a:rPr lang="en-US" sz="6999" spc="202">
                <a:solidFill>
                  <a:srgbClr val="071C3C"/>
                </a:solidFill>
                <a:latin typeface="Montserrat Classic Bold"/>
              </a:rPr>
              <a:t>GROUP ACTIVITY TIME</a:t>
            </a:r>
          </a:p>
        </p:txBody>
      </p:sp>
      <p:sp>
        <p:nvSpPr>
          <p:cNvPr id="5" name="TextBox 5"/>
          <p:cNvSpPr txBox="1"/>
          <p:nvPr/>
        </p:nvSpPr>
        <p:spPr>
          <a:xfrm>
            <a:off x="609600" y="3771008"/>
            <a:ext cx="16230600" cy="4001095"/>
          </a:xfrm>
          <a:prstGeom prst="rect">
            <a:avLst/>
          </a:prstGeom>
        </p:spPr>
        <p:txBody>
          <a:bodyPr wrap="square" lIns="0" tIns="0" rIns="0" bIns="0" rtlCol="0" anchor="t">
            <a:spAutoFit/>
          </a:bodyPr>
          <a:lstStyle/>
          <a:p>
            <a:pPr marL="1842797" lvl="1" indent="-1143000" algn="ctr">
              <a:lnSpc>
                <a:spcPts val="7779"/>
              </a:lnSpc>
              <a:buFont typeface="+mj-lt"/>
              <a:buAutoNum type="arabicPeriod"/>
            </a:pPr>
            <a:r>
              <a:rPr lang="en-US" sz="6482" spc="479" dirty="0">
                <a:solidFill>
                  <a:srgbClr val="071C3C"/>
                </a:solidFill>
                <a:latin typeface="Nunito Sans Regular"/>
              </a:rPr>
              <a:t>What </a:t>
            </a:r>
            <a:r>
              <a:rPr lang="en-US" sz="6482" b="1" spc="479" dirty="0">
                <a:solidFill>
                  <a:srgbClr val="071C3C"/>
                </a:solidFill>
                <a:latin typeface="Nunito Sans Regular"/>
              </a:rPr>
              <a:t>content</a:t>
            </a:r>
            <a:r>
              <a:rPr lang="en-US" sz="6482" spc="479" dirty="0">
                <a:solidFill>
                  <a:srgbClr val="071C3C"/>
                </a:solidFill>
                <a:latin typeface="Nunito Sans Regular"/>
              </a:rPr>
              <a:t> is most popular among your audience?</a:t>
            </a:r>
            <a:endParaRPr lang="en-US" sz="1600" spc="479" dirty="0">
              <a:solidFill>
                <a:srgbClr val="071C3C"/>
              </a:solidFill>
              <a:latin typeface="Nunito Sans Regular"/>
            </a:endParaRPr>
          </a:p>
          <a:p>
            <a:pPr marL="1842797" lvl="1" indent="-1143000" algn="ctr">
              <a:lnSpc>
                <a:spcPts val="7779"/>
              </a:lnSpc>
              <a:buFont typeface="+mj-lt"/>
              <a:buAutoNum type="arabicPeriod"/>
            </a:pPr>
            <a:r>
              <a:rPr lang="en-US" sz="6482" spc="479" dirty="0">
                <a:solidFill>
                  <a:srgbClr val="071C3C"/>
                </a:solidFill>
                <a:latin typeface="Nunito Sans Regular"/>
              </a:rPr>
              <a:t>What </a:t>
            </a:r>
            <a:r>
              <a:rPr lang="en-US" sz="6482" b="1" spc="479" dirty="0">
                <a:solidFill>
                  <a:srgbClr val="071C3C"/>
                </a:solidFill>
                <a:latin typeface="Nunito Sans Regular"/>
              </a:rPr>
              <a:t>resources</a:t>
            </a:r>
            <a:r>
              <a:rPr lang="en-US" sz="6482" spc="479" dirty="0">
                <a:solidFill>
                  <a:srgbClr val="071C3C"/>
                </a:solidFill>
                <a:latin typeface="Nunito Sans Regular"/>
              </a:rPr>
              <a:t> would make your job as a communicator easier?</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31" b="331"/>
          <a:stretch>
            <a:fillRect/>
          </a:stretch>
        </p:blipFill>
        <p:spPr>
          <a:xfrm>
            <a:off x="0" y="0"/>
            <a:ext cx="18288000" cy="10287000"/>
          </a:xfrm>
          <a:prstGeom prst="rect">
            <a:avLst/>
          </a:prstGeom>
        </p:spPr>
      </p:pic>
      <p:sp>
        <p:nvSpPr>
          <p:cNvPr id="3" name="TextBox 3"/>
          <p:cNvSpPr txBox="1"/>
          <p:nvPr/>
        </p:nvSpPr>
        <p:spPr>
          <a:xfrm>
            <a:off x="1524000" y="2628900"/>
            <a:ext cx="14769659" cy="6283451"/>
          </a:xfrm>
          <a:prstGeom prst="rect">
            <a:avLst/>
          </a:prstGeom>
        </p:spPr>
        <p:txBody>
          <a:bodyPr wrap="square" lIns="0" tIns="0" rIns="0" bIns="0" rtlCol="0" anchor="t">
            <a:spAutoFit/>
          </a:bodyPr>
          <a:lstStyle/>
          <a:p>
            <a:pPr marL="709711" lvl="1" algn="ctr">
              <a:lnSpc>
                <a:spcPts val="9861"/>
              </a:lnSpc>
            </a:pPr>
            <a:r>
              <a:rPr lang="en-US" sz="6574" spc="59" dirty="0">
                <a:solidFill>
                  <a:srgbClr val="053D57"/>
                </a:solidFill>
                <a:latin typeface="Nunito Sans Regular Bold"/>
              </a:rPr>
              <a:t>What content is most popular among your audience?</a:t>
            </a:r>
          </a:p>
          <a:p>
            <a:pPr marL="709711" lvl="1" algn="ctr">
              <a:lnSpc>
                <a:spcPts val="9861"/>
              </a:lnSpc>
            </a:pPr>
            <a:endParaRPr lang="en-US" sz="6574" spc="59" dirty="0">
              <a:solidFill>
                <a:srgbClr val="053D57"/>
              </a:solidFill>
              <a:latin typeface="Nunito Sans Regular Bold"/>
            </a:endParaRPr>
          </a:p>
          <a:p>
            <a:pPr marL="709711" lvl="1" algn="ctr">
              <a:lnSpc>
                <a:spcPts val="9861"/>
              </a:lnSpc>
            </a:pPr>
            <a:r>
              <a:rPr lang="en-US" sz="6574" spc="59" dirty="0">
                <a:solidFill>
                  <a:srgbClr val="053D57"/>
                </a:solidFill>
                <a:latin typeface="Nunito Sans Regular Bold"/>
              </a:rPr>
              <a:t>What resources would make your job as a communicator easier?</a:t>
            </a:r>
          </a:p>
        </p:txBody>
      </p:sp>
      <p:sp>
        <p:nvSpPr>
          <p:cNvPr id="4" name="TextBox 4"/>
          <p:cNvSpPr txBox="1"/>
          <p:nvPr/>
        </p:nvSpPr>
        <p:spPr>
          <a:xfrm>
            <a:off x="5720642" y="1028700"/>
            <a:ext cx="11538658" cy="589905"/>
          </a:xfrm>
          <a:prstGeom prst="rect">
            <a:avLst/>
          </a:prstGeom>
        </p:spPr>
        <p:txBody>
          <a:bodyPr lIns="0" tIns="0" rIns="0" bIns="0" rtlCol="0" anchor="t">
            <a:spAutoFit/>
          </a:bodyPr>
          <a:lstStyle/>
          <a:p>
            <a:pPr algn="r">
              <a:lnSpc>
                <a:spcPts val="4559"/>
              </a:lnSpc>
            </a:pPr>
            <a:r>
              <a:rPr lang="en-US" sz="4400" spc="281" dirty="0">
                <a:solidFill>
                  <a:srgbClr val="053D57"/>
                </a:solidFill>
                <a:latin typeface="Montserrat Classic Bold"/>
              </a:rPr>
              <a:t>Let's share!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8906" b="28906"/>
          <a:stretch>
            <a:fillRect/>
          </a:stretch>
        </p:blipFill>
        <p:spPr>
          <a:xfrm>
            <a:off x="0" y="0"/>
            <a:ext cx="18288000" cy="10287000"/>
          </a:xfrm>
          <a:prstGeom prst="rect">
            <a:avLst/>
          </a:prstGeom>
        </p:spPr>
      </p:pic>
      <p:sp>
        <p:nvSpPr>
          <p:cNvPr id="3" name="AutoShape 3"/>
          <p:cNvSpPr/>
          <p:nvPr/>
        </p:nvSpPr>
        <p:spPr>
          <a:xfrm>
            <a:off x="550227" y="441483"/>
            <a:ext cx="17187546" cy="9404034"/>
          </a:xfrm>
          <a:prstGeom prst="rect">
            <a:avLst/>
          </a:prstGeom>
          <a:solidFill>
            <a:srgbClr val="053D57">
              <a:alpha val="89804"/>
            </a:srgbClr>
          </a:solidFill>
        </p:spPr>
        <p:txBody>
          <a:bodyPr/>
          <a:lstStyle/>
          <a:p>
            <a:endParaRPr lang="en-US"/>
          </a:p>
        </p:txBody>
      </p:sp>
      <p:grpSp>
        <p:nvGrpSpPr>
          <p:cNvPr id="4" name="Group 4"/>
          <p:cNvGrpSpPr/>
          <p:nvPr/>
        </p:nvGrpSpPr>
        <p:grpSpPr>
          <a:xfrm>
            <a:off x="1028700" y="1028700"/>
            <a:ext cx="5826875" cy="1958960"/>
            <a:chOff x="0" y="0"/>
            <a:chExt cx="7769167" cy="2611947"/>
          </a:xfrm>
        </p:grpSpPr>
        <p:sp>
          <p:nvSpPr>
            <p:cNvPr id="5" name="TextBox 5"/>
            <p:cNvSpPr txBox="1"/>
            <p:nvPr/>
          </p:nvSpPr>
          <p:spPr>
            <a:xfrm>
              <a:off x="0" y="-47625"/>
              <a:ext cx="7769167" cy="1571625"/>
            </a:xfrm>
            <a:prstGeom prst="rect">
              <a:avLst/>
            </a:prstGeom>
          </p:spPr>
          <p:txBody>
            <a:bodyPr lIns="0" tIns="0" rIns="0" bIns="0" rtlCol="0" anchor="t">
              <a:spAutoFit/>
            </a:bodyPr>
            <a:lstStyle/>
            <a:p>
              <a:pPr>
                <a:lnSpc>
                  <a:spcPts val="9450"/>
                </a:lnSpc>
              </a:pPr>
              <a:r>
                <a:rPr lang="en-US" sz="7500" spc="67">
                  <a:solidFill>
                    <a:srgbClr val="F8FBFD"/>
                  </a:solidFill>
                  <a:latin typeface="Montserrat Classic Bold"/>
                </a:rPr>
                <a:t>Resources</a:t>
              </a:r>
            </a:p>
          </p:txBody>
        </p:sp>
        <p:sp>
          <p:nvSpPr>
            <p:cNvPr id="6" name="AutoShape 6"/>
            <p:cNvSpPr/>
            <p:nvPr/>
          </p:nvSpPr>
          <p:spPr>
            <a:xfrm>
              <a:off x="0" y="2380157"/>
              <a:ext cx="5915653" cy="231790"/>
            </a:xfrm>
            <a:prstGeom prst="rect">
              <a:avLst/>
            </a:prstGeom>
            <a:solidFill>
              <a:srgbClr val="F8FBFD"/>
            </a:solidFill>
          </p:spPr>
        </p:sp>
      </p:grpSp>
      <p:grpSp>
        <p:nvGrpSpPr>
          <p:cNvPr id="7" name="Group 7"/>
          <p:cNvGrpSpPr/>
          <p:nvPr/>
        </p:nvGrpSpPr>
        <p:grpSpPr>
          <a:xfrm>
            <a:off x="8673372" y="2315825"/>
            <a:ext cx="8585928" cy="6967273"/>
            <a:chOff x="0" y="-104775"/>
            <a:chExt cx="11447904" cy="9289698"/>
          </a:xfrm>
        </p:grpSpPr>
        <p:sp>
          <p:nvSpPr>
            <p:cNvPr id="8" name="TextBox 8"/>
            <p:cNvSpPr txBox="1"/>
            <p:nvPr/>
          </p:nvSpPr>
          <p:spPr>
            <a:xfrm>
              <a:off x="0" y="856608"/>
              <a:ext cx="11434191" cy="4034780"/>
            </a:xfrm>
            <a:prstGeom prst="rect">
              <a:avLst/>
            </a:prstGeom>
          </p:spPr>
          <p:txBody>
            <a:bodyPr lIns="0" tIns="0" rIns="0" bIns="0" rtlCol="0" anchor="t">
              <a:spAutoFit/>
            </a:bodyPr>
            <a:lstStyle/>
            <a:p>
              <a:pPr>
                <a:lnSpc>
                  <a:spcPts val="4839"/>
                </a:lnSpc>
              </a:pPr>
              <a:r>
                <a:rPr lang="en-US" sz="3226" spc="32" dirty="0">
                  <a:solidFill>
                    <a:srgbClr val="F8FBFD"/>
                  </a:solidFill>
                  <a:latin typeface="Montserrat Light"/>
                </a:rPr>
                <a:t> You're not alone!</a:t>
              </a:r>
            </a:p>
            <a:p>
              <a:pPr marL="696507" lvl="1" indent="-348254">
                <a:lnSpc>
                  <a:spcPts val="4839"/>
                </a:lnSpc>
                <a:buFont typeface="Arial"/>
                <a:buChar char="•"/>
              </a:pPr>
              <a:r>
                <a:rPr lang="en-US" sz="3226" u="sng" spc="32" dirty="0">
                  <a:solidFill>
                    <a:schemeClr val="bg1"/>
                  </a:solidFill>
                  <a:latin typeface="Montserrat Light"/>
                  <a:hlinkClick r:id="rId3" tooltip="http://episcopal-communicators.wildapricot.org">
                    <a:extLst>
                      <a:ext uri="{A12FA001-AC4F-418D-AE19-62706E023703}">
                        <ahyp:hlinkClr xmlns:ahyp="http://schemas.microsoft.com/office/drawing/2018/hyperlinkcolor" val="tx"/>
                      </a:ext>
                    </a:extLst>
                  </a:hlinkClick>
                </a:rPr>
                <a:t>episcopal-communicators.wildapricot.org</a:t>
              </a:r>
            </a:p>
            <a:p>
              <a:pPr marL="696507" lvl="1" indent="-348254">
                <a:lnSpc>
                  <a:spcPts val="4839"/>
                </a:lnSpc>
                <a:buFont typeface="Arial"/>
                <a:buChar char="•"/>
              </a:pPr>
              <a:r>
                <a:rPr lang="en-US" sz="3226" u="sng" spc="32" dirty="0" err="1">
                  <a:solidFill>
                    <a:srgbClr val="F8FBFD"/>
                  </a:solidFill>
                  <a:latin typeface="Montserrat Light"/>
                </a:rPr>
                <a:t>facebook.com</a:t>
              </a:r>
              <a:r>
                <a:rPr lang="en-US" sz="3226" u="sng" spc="32" dirty="0">
                  <a:solidFill>
                    <a:srgbClr val="F8FBFD"/>
                  </a:solidFill>
                  <a:latin typeface="Montserrat Light"/>
                </a:rPr>
                <a:t>/groups/</a:t>
              </a:r>
              <a:r>
                <a:rPr lang="en-US" sz="3226" u="sng" spc="32" dirty="0" err="1">
                  <a:solidFill>
                    <a:srgbClr val="F8FBFD"/>
                  </a:solidFill>
                  <a:latin typeface="Montserrat Light"/>
                </a:rPr>
                <a:t>episcopalcommunicators</a:t>
              </a:r>
              <a:endParaRPr lang="en-US" sz="3226" u="sng" spc="32" dirty="0">
                <a:solidFill>
                  <a:srgbClr val="F8FBFD"/>
                </a:solidFill>
                <a:latin typeface="Montserrat Light"/>
              </a:endParaRPr>
            </a:p>
          </p:txBody>
        </p:sp>
        <p:sp>
          <p:nvSpPr>
            <p:cNvPr id="9" name="TextBox 9"/>
            <p:cNvSpPr txBox="1"/>
            <p:nvPr/>
          </p:nvSpPr>
          <p:spPr>
            <a:xfrm>
              <a:off x="0" y="-104775"/>
              <a:ext cx="11442750" cy="757580"/>
            </a:xfrm>
            <a:prstGeom prst="rect">
              <a:avLst/>
            </a:prstGeom>
          </p:spPr>
          <p:txBody>
            <a:bodyPr lIns="0" tIns="0" rIns="0" bIns="0" rtlCol="0" anchor="t">
              <a:spAutoFit/>
            </a:bodyPr>
            <a:lstStyle/>
            <a:p>
              <a:pPr>
                <a:lnSpc>
                  <a:spcPts val="4935"/>
                </a:lnSpc>
              </a:pPr>
              <a:r>
                <a:rPr lang="en-US" sz="3226" spc="354">
                  <a:solidFill>
                    <a:srgbClr val="F8FBFD"/>
                  </a:solidFill>
                  <a:latin typeface="Montserrat Classic"/>
                </a:rPr>
                <a:t>EPISCOPAL COMMUNICATORS</a:t>
              </a:r>
            </a:p>
          </p:txBody>
        </p:sp>
        <p:sp>
          <p:nvSpPr>
            <p:cNvPr id="10" name="TextBox 10"/>
            <p:cNvSpPr txBox="1"/>
            <p:nvPr/>
          </p:nvSpPr>
          <p:spPr>
            <a:xfrm>
              <a:off x="0" y="6791617"/>
              <a:ext cx="11434191" cy="2393306"/>
            </a:xfrm>
            <a:prstGeom prst="rect">
              <a:avLst/>
            </a:prstGeom>
          </p:spPr>
          <p:txBody>
            <a:bodyPr lIns="0" tIns="0" rIns="0" bIns="0" rtlCol="0" anchor="t">
              <a:spAutoFit/>
            </a:bodyPr>
            <a:lstStyle/>
            <a:p>
              <a:pPr>
                <a:lnSpc>
                  <a:spcPts val="4839"/>
                </a:lnSpc>
              </a:pPr>
              <a:r>
                <a:rPr lang="en-US" sz="3226" spc="32" dirty="0">
                  <a:solidFill>
                    <a:srgbClr val="F8FBFD"/>
                  </a:solidFill>
                  <a:latin typeface="Montserrat Light"/>
                </a:rPr>
                <a:t> Download the Episcopal shield:</a:t>
              </a:r>
            </a:p>
            <a:p>
              <a:pPr marL="696507" lvl="1" indent="-348254">
                <a:lnSpc>
                  <a:spcPts val="4839"/>
                </a:lnSpc>
                <a:buFont typeface="Arial"/>
                <a:buChar char="•"/>
              </a:pPr>
              <a:r>
                <a:rPr lang="en-US" sz="3226" spc="32" dirty="0">
                  <a:solidFill>
                    <a:srgbClr val="F8FBFD"/>
                  </a:solidFill>
                  <a:latin typeface="Montserrat Light"/>
                </a:rPr>
                <a:t> </a:t>
              </a:r>
              <a:r>
                <a:rPr lang="en-US" sz="3226" u="sng" spc="32" dirty="0">
                  <a:solidFill>
                    <a:schemeClr val="bg1"/>
                  </a:solidFill>
                  <a:latin typeface="Montserrat Light"/>
                  <a:hlinkClick r:id="rId4" tooltip="http://episcopalchurch.org/resource-library/logos-shields-graphics">
                    <a:extLst>
                      <a:ext uri="{A12FA001-AC4F-418D-AE19-62706E023703}">
                        <ahyp:hlinkClr xmlns:ahyp="http://schemas.microsoft.com/office/drawing/2018/hyperlinkcolor" val="tx"/>
                      </a:ext>
                    </a:extLst>
                  </a:hlinkClick>
                </a:rPr>
                <a:t>episcopalchurch.org/resource-library/logos-shields-graphics</a:t>
              </a:r>
              <a:r>
                <a:rPr lang="en-US" sz="3226" spc="32" dirty="0">
                  <a:solidFill>
                    <a:schemeClr val="bg1"/>
                  </a:solidFill>
                  <a:latin typeface="Montserrat Light"/>
                </a:rPr>
                <a:t> </a:t>
              </a:r>
            </a:p>
          </p:txBody>
        </p:sp>
        <p:sp>
          <p:nvSpPr>
            <p:cNvPr id="11" name="TextBox 11"/>
            <p:cNvSpPr txBox="1"/>
            <p:nvPr/>
          </p:nvSpPr>
          <p:spPr>
            <a:xfrm>
              <a:off x="0" y="5830235"/>
              <a:ext cx="11447904" cy="757580"/>
            </a:xfrm>
            <a:prstGeom prst="rect">
              <a:avLst/>
            </a:prstGeom>
          </p:spPr>
          <p:txBody>
            <a:bodyPr lIns="0" tIns="0" rIns="0" bIns="0" rtlCol="0" anchor="t">
              <a:spAutoFit/>
            </a:bodyPr>
            <a:lstStyle/>
            <a:p>
              <a:pPr>
                <a:lnSpc>
                  <a:spcPts val="4935"/>
                </a:lnSpc>
              </a:pPr>
              <a:r>
                <a:rPr lang="en-US" sz="3226" spc="354" dirty="0">
                  <a:solidFill>
                    <a:srgbClr val="F8FBFD"/>
                  </a:solidFill>
                  <a:latin typeface="Montserrat Classic"/>
                </a:rPr>
                <a:t>NATIONAL EPISCOPAL CHURCH</a:t>
              </a:r>
            </a:p>
          </p:txBody>
        </p:sp>
      </p:grpSp>
      <p:sp>
        <p:nvSpPr>
          <p:cNvPr id="12" name="TextBox 12"/>
          <p:cNvSpPr txBox="1"/>
          <p:nvPr/>
        </p:nvSpPr>
        <p:spPr>
          <a:xfrm>
            <a:off x="1028700" y="5016602"/>
            <a:ext cx="7023463" cy="3639779"/>
          </a:xfrm>
          <a:prstGeom prst="rect">
            <a:avLst/>
          </a:prstGeom>
        </p:spPr>
        <p:txBody>
          <a:bodyPr lIns="0" tIns="0" rIns="0" bIns="0" rtlCol="0" anchor="t">
            <a:spAutoFit/>
          </a:bodyPr>
          <a:lstStyle/>
          <a:p>
            <a:pPr>
              <a:lnSpc>
                <a:spcPts val="4751"/>
              </a:lnSpc>
            </a:pPr>
            <a:r>
              <a:rPr lang="en-US" sz="3167" spc="31" dirty="0">
                <a:solidFill>
                  <a:srgbClr val="F8FBFD"/>
                </a:solidFill>
                <a:latin typeface="Montserrat Light"/>
              </a:rPr>
              <a:t>Download the diocesan seal:</a:t>
            </a:r>
          </a:p>
          <a:p>
            <a:pPr marL="683900" lvl="1" indent="-341950">
              <a:lnSpc>
                <a:spcPts val="4751"/>
              </a:lnSpc>
              <a:buFont typeface="Arial"/>
              <a:buChar char="•"/>
            </a:pPr>
            <a:r>
              <a:rPr lang="en-US" sz="3167" u="sng" spc="31" dirty="0">
                <a:solidFill>
                  <a:schemeClr val="bg1"/>
                </a:solidFill>
                <a:latin typeface="Montserrat Light"/>
                <a:hlinkClick r:id="rId5" tooltip="http://diocesewnc.org">
                  <a:extLst>
                    <a:ext uri="{A12FA001-AC4F-418D-AE19-62706E023703}">
                      <ahyp:hlinkClr xmlns:ahyp="http://schemas.microsoft.com/office/drawing/2018/hyperlinkcolor" val="tx"/>
                    </a:ext>
                  </a:extLst>
                </a:hlinkClick>
              </a:rPr>
              <a:t>diocesewnc.org</a:t>
            </a:r>
          </a:p>
          <a:p>
            <a:pPr>
              <a:lnSpc>
                <a:spcPts val="4751"/>
              </a:lnSpc>
            </a:pPr>
            <a:endParaRPr lang="en-US" sz="3167" u="sng" spc="31" dirty="0">
              <a:solidFill>
                <a:srgbClr val="0000FF"/>
              </a:solidFill>
              <a:latin typeface="Montserrat Light"/>
              <a:hlinkClick r:id="rId5" tooltip="http://diocesewnc.org">
                <a:extLst>
                  <a:ext uri="{A12FA001-AC4F-418D-AE19-62706E023703}">
                    <ahyp:hlinkClr xmlns:ahyp="http://schemas.microsoft.com/office/drawing/2018/hyperlinkcolor" val="tx"/>
                  </a:ext>
                </a:extLst>
              </a:hlinkClick>
            </a:endParaRPr>
          </a:p>
          <a:p>
            <a:pPr>
              <a:lnSpc>
                <a:spcPts val="4751"/>
              </a:lnSpc>
            </a:pPr>
            <a:r>
              <a:rPr lang="en-US" sz="3167" spc="31" dirty="0">
                <a:solidFill>
                  <a:srgbClr val="F8FBFD"/>
                </a:solidFill>
                <a:latin typeface="Montserrat Light"/>
              </a:rPr>
              <a:t>Visit our resources page:</a:t>
            </a:r>
          </a:p>
          <a:p>
            <a:pPr marL="683900" lvl="1" indent="-341950">
              <a:lnSpc>
                <a:spcPts val="4751"/>
              </a:lnSpc>
              <a:buFont typeface="Arial"/>
              <a:buChar char="•"/>
            </a:pPr>
            <a:r>
              <a:rPr lang="en-US" sz="3167" u="sng" spc="31" dirty="0">
                <a:solidFill>
                  <a:schemeClr val="bg1"/>
                </a:solidFill>
                <a:latin typeface="Montserrat Light"/>
                <a:hlinkClick r:id="rId6" tooltip="http://diocesewnc.org/provide-resources">
                  <a:extLst>
                    <a:ext uri="{A12FA001-AC4F-418D-AE19-62706E023703}">
                      <ahyp:hlinkClr xmlns:ahyp="http://schemas.microsoft.com/office/drawing/2018/hyperlinkcolor" val="tx"/>
                    </a:ext>
                  </a:extLst>
                </a:hlinkClick>
              </a:rPr>
              <a:t>diocesewnc.org/provide-resources</a:t>
            </a:r>
          </a:p>
        </p:txBody>
      </p:sp>
      <p:sp>
        <p:nvSpPr>
          <p:cNvPr id="13" name="TextBox 13"/>
          <p:cNvSpPr txBox="1"/>
          <p:nvPr/>
        </p:nvSpPr>
        <p:spPr>
          <a:xfrm>
            <a:off x="1028700" y="4313120"/>
            <a:ext cx="7028721" cy="585516"/>
          </a:xfrm>
          <a:prstGeom prst="rect">
            <a:avLst/>
          </a:prstGeom>
        </p:spPr>
        <p:txBody>
          <a:bodyPr lIns="0" tIns="0" rIns="0" bIns="0" rtlCol="0" anchor="t">
            <a:spAutoFit/>
          </a:bodyPr>
          <a:lstStyle/>
          <a:p>
            <a:pPr>
              <a:lnSpc>
                <a:spcPts val="4846"/>
              </a:lnSpc>
            </a:pPr>
            <a:r>
              <a:rPr lang="en-US" sz="3167" spc="348">
                <a:solidFill>
                  <a:srgbClr val="F8FBFD"/>
                </a:solidFill>
                <a:latin typeface="Montserrat Classic"/>
              </a:rPr>
              <a:t>OUR DIOCESE</a:t>
            </a:r>
          </a:p>
        </p:txBody>
      </p:sp>
      <p:sp>
        <p:nvSpPr>
          <p:cNvPr id="14" name="TextBox 14"/>
          <p:cNvSpPr txBox="1"/>
          <p:nvPr/>
        </p:nvSpPr>
        <p:spPr>
          <a:xfrm>
            <a:off x="1028700" y="10025160"/>
            <a:ext cx="7023463" cy="578003"/>
          </a:xfrm>
          <a:prstGeom prst="rect">
            <a:avLst/>
          </a:prstGeom>
        </p:spPr>
        <p:txBody>
          <a:bodyPr lIns="0" tIns="0" rIns="0" bIns="0" rtlCol="0" anchor="t">
            <a:spAutoFit/>
          </a:bodyPr>
          <a:lstStyle/>
          <a:p>
            <a:pPr>
              <a:lnSpc>
                <a:spcPts val="4751"/>
              </a:lnSpc>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8906" b="28906"/>
          <a:stretch>
            <a:fillRect/>
          </a:stretch>
        </p:blipFill>
        <p:spPr>
          <a:xfrm>
            <a:off x="0" y="0"/>
            <a:ext cx="18288000" cy="10287000"/>
          </a:xfrm>
          <a:prstGeom prst="rect">
            <a:avLst/>
          </a:prstGeom>
        </p:spPr>
      </p:pic>
      <p:sp>
        <p:nvSpPr>
          <p:cNvPr id="3" name="AutoShape 3"/>
          <p:cNvSpPr/>
          <p:nvPr/>
        </p:nvSpPr>
        <p:spPr>
          <a:xfrm>
            <a:off x="550227" y="441483"/>
            <a:ext cx="17187546" cy="9404034"/>
          </a:xfrm>
          <a:prstGeom prst="rect">
            <a:avLst/>
          </a:prstGeom>
          <a:solidFill>
            <a:srgbClr val="053D57">
              <a:alpha val="89804"/>
            </a:srgbClr>
          </a:solidFill>
        </p:spPr>
        <p:txBody>
          <a:bodyPr/>
          <a:lstStyle/>
          <a:p>
            <a:endParaRPr lang="en-US"/>
          </a:p>
        </p:txBody>
      </p:sp>
      <p:grpSp>
        <p:nvGrpSpPr>
          <p:cNvPr id="4" name="Group 4"/>
          <p:cNvGrpSpPr/>
          <p:nvPr/>
        </p:nvGrpSpPr>
        <p:grpSpPr>
          <a:xfrm>
            <a:off x="1264144" y="4224929"/>
            <a:ext cx="8115300" cy="2898026"/>
            <a:chOff x="0" y="-47625"/>
            <a:chExt cx="7769167" cy="3864036"/>
          </a:xfrm>
        </p:grpSpPr>
        <p:sp>
          <p:nvSpPr>
            <p:cNvPr id="5" name="TextBox 5"/>
            <p:cNvSpPr txBox="1"/>
            <p:nvPr/>
          </p:nvSpPr>
          <p:spPr>
            <a:xfrm>
              <a:off x="0" y="-47625"/>
              <a:ext cx="7769167" cy="3159498"/>
            </a:xfrm>
            <a:prstGeom prst="rect">
              <a:avLst/>
            </a:prstGeom>
          </p:spPr>
          <p:txBody>
            <a:bodyPr lIns="0" tIns="0" rIns="0" bIns="0" rtlCol="0" anchor="t">
              <a:spAutoFit/>
            </a:bodyPr>
            <a:lstStyle/>
            <a:p>
              <a:pPr>
                <a:lnSpc>
                  <a:spcPts val="9450"/>
                </a:lnSpc>
              </a:pPr>
              <a:r>
                <a:rPr lang="en-US" sz="7500" spc="67" dirty="0">
                  <a:solidFill>
                    <a:srgbClr val="F8FBFD"/>
                  </a:solidFill>
                  <a:latin typeface="Montserrat Classic Bold"/>
                </a:rPr>
                <a:t>Helpful </a:t>
              </a:r>
            </a:p>
            <a:p>
              <a:pPr>
                <a:lnSpc>
                  <a:spcPts val="9450"/>
                </a:lnSpc>
              </a:pPr>
              <a:r>
                <a:rPr lang="en-US" sz="7500" spc="67" dirty="0">
                  <a:solidFill>
                    <a:srgbClr val="F8FBFD"/>
                  </a:solidFill>
                  <a:latin typeface="Montserrat Classic Bold"/>
                </a:rPr>
                <a:t>Articles</a:t>
              </a:r>
            </a:p>
          </p:txBody>
        </p:sp>
        <p:sp>
          <p:nvSpPr>
            <p:cNvPr id="6" name="AutoShape 6"/>
            <p:cNvSpPr/>
            <p:nvPr/>
          </p:nvSpPr>
          <p:spPr>
            <a:xfrm>
              <a:off x="0" y="3584622"/>
              <a:ext cx="5915653" cy="231789"/>
            </a:xfrm>
            <a:prstGeom prst="rect">
              <a:avLst/>
            </a:prstGeom>
            <a:solidFill>
              <a:srgbClr val="F8FBFD"/>
            </a:solidFill>
          </p:spPr>
        </p:sp>
      </p:grpSp>
      <p:sp>
        <p:nvSpPr>
          <p:cNvPr id="12" name="TextBox 12"/>
          <p:cNvSpPr txBox="1"/>
          <p:nvPr/>
        </p:nvSpPr>
        <p:spPr>
          <a:xfrm>
            <a:off x="9654557" y="3238500"/>
            <a:ext cx="7023463" cy="4870885"/>
          </a:xfrm>
          <a:prstGeom prst="rect">
            <a:avLst/>
          </a:prstGeom>
        </p:spPr>
        <p:txBody>
          <a:bodyPr lIns="0" tIns="0" rIns="0" bIns="0" rtlCol="0" anchor="t">
            <a:spAutoFit/>
          </a:bodyPr>
          <a:lstStyle/>
          <a:p>
            <a:pPr marL="457200" indent="-457200">
              <a:lnSpc>
                <a:spcPts val="4751"/>
              </a:lnSpc>
              <a:buFont typeface="Arial" panose="020B0604020202020204" pitchFamily="34" charset="0"/>
              <a:buChar char="•"/>
            </a:pPr>
            <a:r>
              <a:rPr lang="en-US" sz="3167" spc="31" dirty="0">
                <a:solidFill>
                  <a:schemeClr val="bg1"/>
                </a:solidFill>
                <a:latin typeface="Montserrat Light"/>
                <a:hlinkClick r:id="rId3">
                  <a:extLst>
                    <a:ext uri="{A12FA001-AC4F-418D-AE19-62706E023703}">
                      <ahyp:hlinkClr xmlns:ahyp="http://schemas.microsoft.com/office/drawing/2018/hyperlinkcolor" val="tx"/>
                    </a:ext>
                  </a:extLst>
                </a:hlinkClick>
              </a:rPr>
              <a:t>https://www.ecfvp.org/blogs/3801/church-as-brand</a:t>
            </a:r>
            <a:endParaRPr lang="en-US" sz="3167" spc="31" dirty="0">
              <a:solidFill>
                <a:schemeClr val="bg1"/>
              </a:solidFill>
              <a:latin typeface="Montserrat Light"/>
            </a:endParaRPr>
          </a:p>
          <a:p>
            <a:pPr>
              <a:lnSpc>
                <a:spcPts val="4751"/>
              </a:lnSpc>
            </a:pPr>
            <a:endParaRPr lang="en-US" sz="3167" u="sng" spc="31" dirty="0">
              <a:solidFill>
                <a:srgbClr val="0000FF"/>
              </a:solidFill>
              <a:latin typeface="Montserrat Light"/>
              <a:hlinkClick r:id="rId4" tooltip="http://diocesewnc.org">
                <a:extLst>
                  <a:ext uri="{A12FA001-AC4F-418D-AE19-62706E023703}">
                    <ahyp:hlinkClr xmlns:ahyp="http://schemas.microsoft.com/office/drawing/2018/hyperlinkcolor" val="tx"/>
                  </a:ext>
                </a:extLst>
              </a:hlinkClick>
            </a:endParaRPr>
          </a:p>
          <a:p>
            <a:pPr>
              <a:lnSpc>
                <a:spcPts val="4751"/>
              </a:lnSpc>
            </a:pPr>
            <a:r>
              <a:rPr lang="en-US" sz="3167" b="1" spc="31" dirty="0">
                <a:solidFill>
                  <a:schemeClr val="bg1"/>
                </a:solidFill>
                <a:latin typeface="Montserrat Light"/>
              </a:rPr>
              <a:t>Content Strategy: </a:t>
            </a:r>
            <a:endParaRPr lang="en-US" sz="3167" b="1" spc="31" dirty="0">
              <a:solidFill>
                <a:schemeClr val="bg1"/>
              </a:solidFill>
              <a:latin typeface="Montserrat Light"/>
              <a:hlinkClick r:id="rId4" tooltip="http://diocesewnc.org">
                <a:extLst>
                  <a:ext uri="{A12FA001-AC4F-418D-AE19-62706E023703}">
                    <ahyp:hlinkClr xmlns:ahyp="http://schemas.microsoft.com/office/drawing/2018/hyperlinkcolor" val="tx"/>
                  </a:ext>
                </a:extLst>
              </a:hlinkClick>
            </a:endParaRPr>
          </a:p>
          <a:p>
            <a:pPr marL="457200" indent="-457200">
              <a:lnSpc>
                <a:spcPts val="4751"/>
              </a:lnSpc>
              <a:buFont typeface="Arial" panose="020B0604020202020204" pitchFamily="34" charset="0"/>
              <a:buChar char="•"/>
            </a:pPr>
            <a:r>
              <a:rPr lang="en-US" sz="3167" spc="31" dirty="0">
                <a:solidFill>
                  <a:schemeClr val="bg1"/>
                </a:solidFill>
                <a:latin typeface="Montserrat Light"/>
                <a:hlinkClick r:id="rId5">
                  <a:extLst>
                    <a:ext uri="{A12FA001-AC4F-418D-AE19-62706E023703}">
                      <ahyp:hlinkClr xmlns:ahyp="http://schemas.microsoft.com/office/drawing/2018/hyperlinkcolor" val="tx"/>
                    </a:ext>
                  </a:extLst>
                </a:hlinkClick>
              </a:rPr>
              <a:t>https://</a:t>
            </a:r>
            <a:r>
              <a:rPr lang="en-US" sz="3167" spc="31" dirty="0" err="1">
                <a:solidFill>
                  <a:schemeClr val="bg1"/>
                </a:solidFill>
                <a:latin typeface="Montserrat Light"/>
                <a:hlinkClick r:id="rId5">
                  <a:extLst>
                    <a:ext uri="{A12FA001-AC4F-418D-AE19-62706E023703}">
                      <ahyp:hlinkClr xmlns:ahyp="http://schemas.microsoft.com/office/drawing/2018/hyperlinkcolor" val="tx"/>
                    </a:ext>
                  </a:extLst>
                </a:hlinkClick>
              </a:rPr>
              <a:t>www.socialmediaexaminer.com</a:t>
            </a:r>
            <a:r>
              <a:rPr lang="en-US" sz="3167" spc="31" dirty="0">
                <a:solidFill>
                  <a:schemeClr val="bg1"/>
                </a:solidFill>
                <a:latin typeface="Montserrat Light"/>
                <a:hlinkClick r:id="rId5">
                  <a:extLst>
                    <a:ext uri="{A12FA001-AC4F-418D-AE19-62706E023703}">
                      <ahyp:hlinkClr xmlns:ahyp="http://schemas.microsoft.com/office/drawing/2018/hyperlinkcolor" val="tx"/>
                    </a:ext>
                  </a:extLst>
                </a:hlinkClick>
              </a:rPr>
              <a:t>/email-marketing-strategy-cultivating-prospects-with-content/</a:t>
            </a:r>
            <a:endParaRPr lang="en-US" sz="3167" u="sng" spc="31" dirty="0">
              <a:solidFill>
                <a:schemeClr val="bg1"/>
              </a:solidFill>
              <a:latin typeface="Montserrat Light"/>
              <a:hlinkClick r:id="rId6" tooltip="http://diocesewnc.org/provide-resources">
                <a:extLst>
                  <a:ext uri="{A12FA001-AC4F-418D-AE19-62706E023703}">
                    <ahyp:hlinkClr xmlns:ahyp="http://schemas.microsoft.com/office/drawing/2018/hyperlinkcolor" val="tx"/>
                  </a:ext>
                </a:extLst>
              </a:hlinkClick>
            </a:endParaRPr>
          </a:p>
        </p:txBody>
      </p:sp>
      <p:sp>
        <p:nvSpPr>
          <p:cNvPr id="13" name="TextBox 13"/>
          <p:cNvSpPr txBox="1"/>
          <p:nvPr/>
        </p:nvSpPr>
        <p:spPr>
          <a:xfrm>
            <a:off x="9654557" y="2535018"/>
            <a:ext cx="7028721" cy="562013"/>
          </a:xfrm>
          <a:prstGeom prst="rect">
            <a:avLst/>
          </a:prstGeom>
        </p:spPr>
        <p:txBody>
          <a:bodyPr lIns="0" tIns="0" rIns="0" bIns="0" rtlCol="0" anchor="t">
            <a:spAutoFit/>
          </a:bodyPr>
          <a:lstStyle/>
          <a:p>
            <a:pPr>
              <a:lnSpc>
                <a:spcPts val="4846"/>
              </a:lnSpc>
            </a:pPr>
            <a:r>
              <a:rPr lang="en-US" sz="3167" spc="348" dirty="0">
                <a:solidFill>
                  <a:srgbClr val="F8FBFD"/>
                </a:solidFill>
                <a:latin typeface="Montserrat Classic"/>
              </a:rPr>
              <a:t>Church as Brand: </a:t>
            </a:r>
          </a:p>
        </p:txBody>
      </p:sp>
      <p:sp>
        <p:nvSpPr>
          <p:cNvPr id="14" name="TextBox 14"/>
          <p:cNvSpPr txBox="1"/>
          <p:nvPr/>
        </p:nvSpPr>
        <p:spPr>
          <a:xfrm>
            <a:off x="1028700" y="10025160"/>
            <a:ext cx="7023463" cy="578003"/>
          </a:xfrm>
          <a:prstGeom prst="rect">
            <a:avLst/>
          </a:prstGeom>
        </p:spPr>
        <p:txBody>
          <a:bodyPr lIns="0" tIns="0" rIns="0" bIns="0" rtlCol="0" anchor="t">
            <a:spAutoFit/>
          </a:bodyPr>
          <a:lstStyle/>
          <a:p>
            <a:pPr>
              <a:lnSpc>
                <a:spcPts val="4751"/>
              </a:lnSpc>
            </a:pPr>
            <a:endParaRPr/>
          </a:p>
        </p:txBody>
      </p:sp>
    </p:spTree>
    <p:extLst>
      <p:ext uri="{BB962C8B-B14F-4D97-AF65-F5344CB8AC3E}">
        <p14:creationId xmlns:p14="http://schemas.microsoft.com/office/powerpoint/2010/main" val="40701238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681" b="35842"/>
          <a:stretch>
            <a:fillRect/>
          </a:stretch>
        </p:blipFill>
        <p:spPr>
          <a:xfrm>
            <a:off x="0" y="0"/>
            <a:ext cx="18288000" cy="10287000"/>
          </a:xfrm>
          <a:prstGeom prst="rect">
            <a:avLst/>
          </a:prstGeom>
        </p:spPr>
      </p:pic>
      <p:sp>
        <p:nvSpPr>
          <p:cNvPr id="3" name="AutoShape 3"/>
          <p:cNvSpPr/>
          <p:nvPr/>
        </p:nvSpPr>
        <p:spPr>
          <a:xfrm>
            <a:off x="1028700" y="1028700"/>
            <a:ext cx="16230600" cy="8229600"/>
          </a:xfrm>
          <a:prstGeom prst="rect">
            <a:avLst/>
          </a:prstGeom>
          <a:solidFill>
            <a:srgbClr val="F8FBFD">
              <a:alpha val="89804"/>
            </a:srgbClr>
          </a:solidFill>
        </p:spPr>
      </p:sp>
      <p:sp>
        <p:nvSpPr>
          <p:cNvPr id="4" name="TextBox 4"/>
          <p:cNvSpPr txBox="1"/>
          <p:nvPr/>
        </p:nvSpPr>
        <p:spPr>
          <a:xfrm>
            <a:off x="7650031" y="3507644"/>
            <a:ext cx="9214558" cy="533400"/>
          </a:xfrm>
          <a:prstGeom prst="rect">
            <a:avLst/>
          </a:prstGeom>
        </p:spPr>
        <p:txBody>
          <a:bodyPr lIns="0" tIns="0" rIns="0" bIns="0" rtlCol="0" anchor="t">
            <a:spAutoFit/>
          </a:bodyPr>
          <a:lstStyle/>
          <a:p>
            <a:pPr algn="r">
              <a:lnSpc>
                <a:spcPts val="4200"/>
              </a:lnSpc>
            </a:pPr>
            <a:r>
              <a:rPr lang="en-US" sz="3500" spc="259">
                <a:solidFill>
                  <a:srgbClr val="053D57"/>
                </a:solidFill>
                <a:latin typeface="Montserrat Classic Bold"/>
              </a:rPr>
              <a:t>Missioner for Communications</a:t>
            </a:r>
          </a:p>
        </p:txBody>
      </p:sp>
      <p:sp>
        <p:nvSpPr>
          <p:cNvPr id="5" name="TextBox 5"/>
          <p:cNvSpPr txBox="1"/>
          <p:nvPr/>
        </p:nvSpPr>
        <p:spPr>
          <a:xfrm>
            <a:off x="7490826" y="1428801"/>
            <a:ext cx="9224755" cy="1190625"/>
          </a:xfrm>
          <a:prstGeom prst="rect">
            <a:avLst/>
          </a:prstGeom>
        </p:spPr>
        <p:txBody>
          <a:bodyPr lIns="0" tIns="0" rIns="0" bIns="0" rtlCol="0" anchor="t">
            <a:spAutoFit/>
          </a:bodyPr>
          <a:lstStyle/>
          <a:p>
            <a:pPr algn="r">
              <a:lnSpc>
                <a:spcPts val="9450"/>
              </a:lnSpc>
            </a:pPr>
            <a:r>
              <a:rPr lang="en-US" sz="7500" spc="67">
                <a:solidFill>
                  <a:srgbClr val="053D57"/>
                </a:solidFill>
                <a:latin typeface="Montserrat Classic Bold"/>
              </a:rPr>
              <a:t>Rachel Carr</a:t>
            </a:r>
          </a:p>
        </p:txBody>
      </p:sp>
      <p:sp>
        <p:nvSpPr>
          <p:cNvPr id="6" name="AutoShape 6"/>
          <p:cNvSpPr/>
          <p:nvPr/>
        </p:nvSpPr>
        <p:spPr>
          <a:xfrm>
            <a:off x="12427850" y="2981376"/>
            <a:ext cx="4436739" cy="173843"/>
          </a:xfrm>
          <a:prstGeom prst="rect">
            <a:avLst/>
          </a:prstGeom>
          <a:solidFill>
            <a:srgbClr val="053D57"/>
          </a:solidFill>
        </p:spPr>
      </p:sp>
      <p:sp>
        <p:nvSpPr>
          <p:cNvPr id="7" name="Freeform 7"/>
          <p:cNvSpPr/>
          <p:nvPr/>
        </p:nvSpPr>
        <p:spPr>
          <a:xfrm>
            <a:off x="1249421" y="7988390"/>
            <a:ext cx="652012" cy="1052340"/>
          </a:xfrm>
          <a:custGeom>
            <a:avLst/>
            <a:gdLst/>
            <a:ahLst/>
            <a:cxnLst/>
            <a:rect l="l" t="t" r="r" b="b"/>
            <a:pathLst>
              <a:path w="652012" h="1052340">
                <a:moveTo>
                  <a:pt x="0" y="0"/>
                </a:moveTo>
                <a:lnTo>
                  <a:pt x="652012" y="0"/>
                </a:lnTo>
                <a:lnTo>
                  <a:pt x="652012" y="1052340"/>
                </a:lnTo>
                <a:lnTo>
                  <a:pt x="0" y="1052340"/>
                </a:lnTo>
                <a:lnTo>
                  <a:pt x="0" y="0"/>
                </a:lnTo>
                <a:close/>
              </a:path>
            </a:pathLst>
          </a:custGeom>
          <a:blipFill>
            <a:blip r:embed="rId3"/>
            <a:stretch>
              <a:fillRect/>
            </a:stretch>
          </a:blipFill>
        </p:spPr>
      </p:sp>
      <p:sp>
        <p:nvSpPr>
          <p:cNvPr id="8" name="Freeform 8"/>
          <p:cNvSpPr/>
          <p:nvPr/>
        </p:nvSpPr>
        <p:spPr>
          <a:xfrm>
            <a:off x="1028700" y="1028700"/>
            <a:ext cx="5751194" cy="5751194"/>
          </a:xfrm>
          <a:custGeom>
            <a:avLst/>
            <a:gdLst/>
            <a:ahLst/>
            <a:cxnLst/>
            <a:rect l="l" t="t" r="r" b="b"/>
            <a:pathLst>
              <a:path w="5751194" h="5751194">
                <a:moveTo>
                  <a:pt x="0" y="0"/>
                </a:moveTo>
                <a:lnTo>
                  <a:pt x="5751194" y="0"/>
                </a:lnTo>
                <a:lnTo>
                  <a:pt x="5751194" y="5751194"/>
                </a:lnTo>
                <a:lnTo>
                  <a:pt x="0" y="5751194"/>
                </a:lnTo>
                <a:lnTo>
                  <a:pt x="0" y="0"/>
                </a:lnTo>
                <a:close/>
              </a:path>
            </a:pathLst>
          </a:custGeom>
          <a:blipFill>
            <a:blip r:embed="rId4"/>
            <a:stretch>
              <a:fillRect/>
            </a:stretch>
          </a:blipFill>
        </p:spPr>
      </p:sp>
      <p:grpSp>
        <p:nvGrpSpPr>
          <p:cNvPr id="9" name="Group 9"/>
          <p:cNvGrpSpPr/>
          <p:nvPr/>
        </p:nvGrpSpPr>
        <p:grpSpPr>
          <a:xfrm>
            <a:off x="7650031" y="4716654"/>
            <a:ext cx="9214558" cy="2207895"/>
            <a:chOff x="0" y="0"/>
            <a:chExt cx="12286077" cy="2943860"/>
          </a:xfrm>
        </p:grpSpPr>
        <p:sp>
          <p:nvSpPr>
            <p:cNvPr id="10" name="TextBox 10"/>
            <p:cNvSpPr txBox="1"/>
            <p:nvPr/>
          </p:nvSpPr>
          <p:spPr>
            <a:xfrm>
              <a:off x="0" y="-95250"/>
              <a:ext cx="12286077" cy="702310"/>
            </a:xfrm>
            <a:prstGeom prst="rect">
              <a:avLst/>
            </a:prstGeom>
          </p:spPr>
          <p:txBody>
            <a:bodyPr lIns="0" tIns="0" rIns="0" bIns="0" rtlCol="0" anchor="t">
              <a:spAutoFit/>
            </a:bodyPr>
            <a:lstStyle/>
            <a:p>
              <a:pPr algn="r">
                <a:lnSpc>
                  <a:spcPts val="4590"/>
                </a:lnSpc>
              </a:pPr>
              <a:r>
                <a:rPr lang="en-US" sz="3000" spc="330">
                  <a:solidFill>
                    <a:srgbClr val="053D57"/>
                  </a:solidFill>
                  <a:latin typeface="Montserrat Classic"/>
                </a:rPr>
                <a:t>CONTACT</a:t>
              </a:r>
            </a:p>
          </p:txBody>
        </p:sp>
        <p:sp>
          <p:nvSpPr>
            <p:cNvPr id="11" name="TextBox 11"/>
            <p:cNvSpPr txBox="1"/>
            <p:nvPr/>
          </p:nvSpPr>
          <p:spPr>
            <a:xfrm>
              <a:off x="0" y="724535"/>
              <a:ext cx="12286077" cy="2219325"/>
            </a:xfrm>
            <a:prstGeom prst="rect">
              <a:avLst/>
            </a:prstGeom>
          </p:spPr>
          <p:txBody>
            <a:bodyPr lIns="0" tIns="0" rIns="0" bIns="0" rtlCol="0" anchor="t">
              <a:spAutoFit/>
            </a:bodyPr>
            <a:lstStyle/>
            <a:p>
              <a:pPr algn="r">
                <a:lnSpc>
                  <a:spcPts val="4500"/>
                </a:lnSpc>
              </a:pPr>
              <a:r>
                <a:rPr lang="en-US" sz="3000" spc="30">
                  <a:solidFill>
                    <a:srgbClr val="053D57"/>
                  </a:solidFill>
                  <a:latin typeface="Montserrat Light"/>
                </a:rPr>
                <a:t>rcarr@diocesewnc.org</a:t>
              </a:r>
            </a:p>
            <a:p>
              <a:pPr algn="r">
                <a:lnSpc>
                  <a:spcPts val="4500"/>
                </a:lnSpc>
              </a:pPr>
              <a:r>
                <a:rPr lang="en-US" sz="3000" spc="30">
                  <a:solidFill>
                    <a:srgbClr val="053D57"/>
                  </a:solidFill>
                  <a:latin typeface="Montserrat Light"/>
                </a:rPr>
                <a:t>828-225-6656 ext. 1013</a:t>
              </a:r>
            </a:p>
            <a:p>
              <a:pPr algn="r">
                <a:lnSpc>
                  <a:spcPts val="4500"/>
                </a:lnSpc>
              </a:pPr>
              <a:r>
                <a:rPr lang="en-US" sz="3000" spc="30">
                  <a:solidFill>
                    <a:srgbClr val="053D57"/>
                  </a:solidFill>
                  <a:latin typeface="Montserrat Light"/>
                </a:rPr>
                <a:t>900B CentrePark Dr. Asheville</a:t>
              </a:r>
            </a:p>
          </p:txBody>
        </p:sp>
      </p:grpSp>
      <p:sp>
        <p:nvSpPr>
          <p:cNvPr id="12" name="TextBox 12"/>
          <p:cNvSpPr txBox="1"/>
          <p:nvPr/>
        </p:nvSpPr>
        <p:spPr>
          <a:xfrm>
            <a:off x="2066925" y="8400260"/>
            <a:ext cx="16230600" cy="561975"/>
          </a:xfrm>
          <a:prstGeom prst="rect">
            <a:avLst/>
          </a:prstGeom>
        </p:spPr>
        <p:txBody>
          <a:bodyPr lIns="0" tIns="0" rIns="0" bIns="0" rtlCol="0" anchor="t">
            <a:spAutoFit/>
          </a:bodyPr>
          <a:lstStyle/>
          <a:p>
            <a:pPr>
              <a:lnSpc>
                <a:spcPts val="4500"/>
              </a:lnSpc>
              <a:spcBef>
                <a:spcPct val="0"/>
              </a:spcBef>
            </a:pPr>
            <a:r>
              <a:rPr lang="en-US" sz="3000" spc="30">
                <a:solidFill>
                  <a:srgbClr val="053D57"/>
                </a:solidFill>
                <a:latin typeface="Montserrat Light Bold"/>
              </a:rPr>
              <a:t>Episcopal Diocese of Western North Carolina</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8FBFD"/>
        </a:solidFill>
        <a:effectLst/>
      </p:bgPr>
    </p:bg>
    <p:spTree>
      <p:nvGrpSpPr>
        <p:cNvPr id="1" name=""/>
        <p:cNvGrpSpPr/>
        <p:nvPr/>
      </p:nvGrpSpPr>
      <p:grpSpPr>
        <a:xfrm>
          <a:off x="0" y="0"/>
          <a:ext cx="0" cy="0"/>
          <a:chOff x="0" y="0"/>
          <a:chExt cx="0" cy="0"/>
        </a:xfrm>
      </p:grpSpPr>
      <p:sp>
        <p:nvSpPr>
          <p:cNvPr id="2" name="AutoShape 2"/>
          <p:cNvSpPr/>
          <p:nvPr/>
        </p:nvSpPr>
        <p:spPr>
          <a:xfrm>
            <a:off x="7010400" y="-401131"/>
            <a:ext cx="11277600" cy="11089261"/>
          </a:xfrm>
          <a:prstGeom prst="rect">
            <a:avLst/>
          </a:prstGeom>
          <a:solidFill>
            <a:srgbClr val="053D57"/>
          </a:solidFill>
        </p:spPr>
      </p:sp>
      <p:sp>
        <p:nvSpPr>
          <p:cNvPr id="3" name="TextBox 3"/>
          <p:cNvSpPr txBox="1"/>
          <p:nvPr/>
        </p:nvSpPr>
        <p:spPr>
          <a:xfrm>
            <a:off x="596051" y="4524375"/>
            <a:ext cx="6741275" cy="1190625"/>
          </a:xfrm>
          <a:prstGeom prst="rect">
            <a:avLst/>
          </a:prstGeom>
        </p:spPr>
        <p:txBody>
          <a:bodyPr lIns="0" tIns="0" rIns="0" bIns="0" rtlCol="0" anchor="t">
            <a:spAutoFit/>
          </a:bodyPr>
          <a:lstStyle/>
          <a:p>
            <a:pPr>
              <a:lnSpc>
                <a:spcPts val="9450"/>
              </a:lnSpc>
            </a:pPr>
            <a:r>
              <a:rPr lang="en-US" sz="7500" spc="67" dirty="0">
                <a:solidFill>
                  <a:srgbClr val="053D57"/>
                </a:solidFill>
                <a:latin typeface="Montserrat Classic Bold"/>
              </a:rPr>
              <a:t>Coming up </a:t>
            </a:r>
          </a:p>
        </p:txBody>
      </p:sp>
      <p:sp>
        <p:nvSpPr>
          <p:cNvPr id="4" name="AutoShape 4"/>
          <p:cNvSpPr/>
          <p:nvPr/>
        </p:nvSpPr>
        <p:spPr>
          <a:xfrm>
            <a:off x="-3408039" y="9084457"/>
            <a:ext cx="4436739" cy="173843"/>
          </a:xfrm>
          <a:prstGeom prst="rect">
            <a:avLst/>
          </a:prstGeom>
          <a:solidFill>
            <a:srgbClr val="053D57"/>
          </a:solidFill>
        </p:spPr>
      </p:sp>
      <p:grpSp>
        <p:nvGrpSpPr>
          <p:cNvPr id="5" name="Group 5"/>
          <p:cNvGrpSpPr/>
          <p:nvPr/>
        </p:nvGrpSpPr>
        <p:grpSpPr>
          <a:xfrm>
            <a:off x="7543800" y="419100"/>
            <a:ext cx="10272928" cy="8957310"/>
            <a:chOff x="0" y="-95250"/>
            <a:chExt cx="13326635" cy="11225530"/>
          </a:xfrm>
        </p:grpSpPr>
        <p:sp>
          <p:nvSpPr>
            <p:cNvPr id="6" name="TextBox 6"/>
            <p:cNvSpPr txBox="1"/>
            <p:nvPr/>
          </p:nvSpPr>
          <p:spPr>
            <a:xfrm>
              <a:off x="0" y="8860155"/>
              <a:ext cx="13291288" cy="2270125"/>
            </a:xfrm>
            <a:prstGeom prst="rect">
              <a:avLst/>
            </a:prstGeom>
          </p:spPr>
          <p:txBody>
            <a:bodyPr lIns="0" tIns="0" rIns="0" bIns="0" rtlCol="0" anchor="t">
              <a:spAutoFit/>
            </a:bodyPr>
            <a:lstStyle/>
            <a:p>
              <a:pPr>
                <a:lnSpc>
                  <a:spcPts val="4500"/>
                </a:lnSpc>
              </a:pPr>
              <a:r>
                <a:rPr lang="en-US" sz="3000" spc="30">
                  <a:solidFill>
                    <a:srgbClr val="F8FBFD"/>
                  </a:solidFill>
                  <a:latin typeface="Montserrat Light Bold"/>
                </a:rPr>
                <a:t>September 14, 6:30 p.m. Zoom</a:t>
              </a:r>
            </a:p>
            <a:p>
              <a:pPr marL="647700" lvl="1" indent="-323850">
                <a:lnSpc>
                  <a:spcPts val="4500"/>
                </a:lnSpc>
                <a:buFont typeface="Arial"/>
                <a:buChar char="•"/>
              </a:pPr>
              <a:r>
                <a:rPr lang="en-US" sz="3000" spc="30">
                  <a:solidFill>
                    <a:srgbClr val="F8FBFD"/>
                  </a:solidFill>
                  <a:latin typeface="Montserrat Light"/>
                </a:rPr>
                <a:t>How to write a press release</a:t>
              </a:r>
            </a:p>
            <a:p>
              <a:pPr marL="647700" lvl="1" indent="-323850">
                <a:lnSpc>
                  <a:spcPts val="4500"/>
                </a:lnSpc>
                <a:buFont typeface="Arial"/>
                <a:buChar char="•"/>
              </a:pPr>
              <a:r>
                <a:rPr lang="en-US" sz="3000" spc="30">
                  <a:solidFill>
                    <a:srgbClr val="F8FBFD"/>
                  </a:solidFill>
                  <a:latin typeface="Montserrat Light"/>
                </a:rPr>
                <a:t>Communicating with journalists</a:t>
              </a:r>
              <a:r>
                <a:rPr lang="en-US" sz="3000" spc="30">
                  <a:solidFill>
                    <a:srgbClr val="F8FBFD"/>
                  </a:solidFill>
                  <a:latin typeface="Montserrat Light Bold"/>
                </a:rPr>
                <a:t> </a:t>
              </a:r>
            </a:p>
          </p:txBody>
        </p:sp>
        <p:sp>
          <p:nvSpPr>
            <p:cNvPr id="7" name="TextBox 7"/>
            <p:cNvSpPr txBox="1"/>
            <p:nvPr/>
          </p:nvSpPr>
          <p:spPr>
            <a:xfrm>
              <a:off x="0" y="8040370"/>
              <a:ext cx="13326635" cy="673633"/>
            </a:xfrm>
            <a:prstGeom prst="rect">
              <a:avLst/>
            </a:prstGeom>
          </p:spPr>
          <p:txBody>
            <a:bodyPr lIns="0" tIns="0" rIns="0" bIns="0" rtlCol="0" anchor="t">
              <a:spAutoFit/>
            </a:bodyPr>
            <a:lstStyle/>
            <a:p>
              <a:pPr>
                <a:lnSpc>
                  <a:spcPts val="4590"/>
                </a:lnSpc>
              </a:pPr>
              <a:r>
                <a:rPr lang="en-US" sz="3000" u="sng" spc="330" dirty="0">
                  <a:solidFill>
                    <a:schemeClr val="bg1"/>
                  </a:solidFill>
                  <a:latin typeface="Montserrat Classic"/>
                  <a:hlinkClick r:id="rId2" tooltip="https://www.diocesewnc.org/events-1/being-seen-media-outreach">
                    <a:extLst>
                      <a:ext uri="{A12FA001-AC4F-418D-AE19-62706E023703}">
                        <ahyp:hlinkClr xmlns:ahyp="http://schemas.microsoft.com/office/drawing/2018/hyperlinkcolor" val="tx"/>
                      </a:ext>
                    </a:extLst>
                  </a:hlinkClick>
                </a:rPr>
                <a:t>MEDIA OUTREACH</a:t>
              </a:r>
            </a:p>
          </p:txBody>
        </p:sp>
        <p:sp>
          <p:nvSpPr>
            <p:cNvPr id="8" name="TextBox 8"/>
            <p:cNvSpPr txBox="1"/>
            <p:nvPr/>
          </p:nvSpPr>
          <p:spPr>
            <a:xfrm>
              <a:off x="0" y="5179695"/>
              <a:ext cx="13291288" cy="2244725"/>
            </a:xfrm>
            <a:prstGeom prst="rect">
              <a:avLst/>
            </a:prstGeom>
          </p:spPr>
          <p:txBody>
            <a:bodyPr lIns="0" tIns="0" rIns="0" bIns="0" rtlCol="0" anchor="t">
              <a:spAutoFit/>
            </a:bodyPr>
            <a:lstStyle/>
            <a:p>
              <a:pPr>
                <a:lnSpc>
                  <a:spcPts val="4500"/>
                </a:lnSpc>
              </a:pPr>
              <a:r>
                <a:rPr lang="en-US" sz="3000" spc="30">
                  <a:solidFill>
                    <a:srgbClr val="F8FBFD"/>
                  </a:solidFill>
                  <a:latin typeface="Montserrat Light Bold"/>
                </a:rPr>
                <a:t>August 10, 6:30 p.m. Zoom</a:t>
              </a:r>
            </a:p>
            <a:p>
              <a:pPr marL="647700" lvl="1" indent="-323850">
                <a:lnSpc>
                  <a:spcPts val="4500"/>
                </a:lnSpc>
                <a:buFont typeface="Arial"/>
                <a:buChar char="•"/>
              </a:pPr>
              <a:r>
                <a:rPr lang="en-US" sz="3000" spc="30">
                  <a:solidFill>
                    <a:srgbClr val="F8FBFD"/>
                  </a:solidFill>
                  <a:latin typeface="Montserrat Light"/>
                </a:rPr>
                <a:t>How to stay out of the spam folder</a:t>
              </a:r>
            </a:p>
            <a:p>
              <a:pPr marL="647700" lvl="1" indent="-323850">
                <a:lnSpc>
                  <a:spcPts val="4500"/>
                </a:lnSpc>
                <a:buFont typeface="Arial"/>
                <a:buChar char="•"/>
              </a:pPr>
              <a:r>
                <a:rPr lang="en-US" sz="3000" spc="30">
                  <a:solidFill>
                    <a:srgbClr val="F8FBFD"/>
                  </a:solidFill>
                  <a:latin typeface="Montserrat Light"/>
                </a:rPr>
                <a:t>Easy ways to increase your social presence</a:t>
              </a:r>
            </a:p>
          </p:txBody>
        </p:sp>
        <p:sp>
          <p:nvSpPr>
            <p:cNvPr id="9" name="TextBox 9"/>
            <p:cNvSpPr txBox="1"/>
            <p:nvPr/>
          </p:nvSpPr>
          <p:spPr>
            <a:xfrm>
              <a:off x="0" y="3585211"/>
              <a:ext cx="13326635" cy="1503233"/>
            </a:xfrm>
            <a:prstGeom prst="rect">
              <a:avLst/>
            </a:prstGeom>
          </p:spPr>
          <p:txBody>
            <a:bodyPr lIns="0" tIns="0" rIns="0" bIns="0" rtlCol="0" anchor="t">
              <a:spAutoFit/>
            </a:bodyPr>
            <a:lstStyle/>
            <a:p>
              <a:pPr>
                <a:lnSpc>
                  <a:spcPts val="4590"/>
                </a:lnSpc>
              </a:pPr>
              <a:r>
                <a:rPr lang="en-US" sz="3000" u="sng" spc="330" dirty="0">
                  <a:solidFill>
                    <a:schemeClr val="bg1"/>
                  </a:solidFill>
                  <a:latin typeface="Montserrat Classic"/>
                  <a:hlinkClick r:id="rId3" tooltip="https://www.diocesewnc.org/events-1/being-known-newsletters-and-social-media">
                    <a:extLst>
                      <a:ext uri="{A12FA001-AC4F-418D-AE19-62706E023703}">
                        <ahyp:hlinkClr xmlns:ahyp="http://schemas.microsoft.com/office/drawing/2018/hyperlinkcolor" val="tx"/>
                      </a:ext>
                    </a:extLst>
                  </a:hlinkClick>
                </a:rPr>
                <a:t>NEWSLETTERS AND SOCIAL MEDIA</a:t>
              </a:r>
              <a:r>
                <a:rPr lang="en-US" sz="3000" spc="330" dirty="0">
                  <a:solidFill>
                    <a:schemeClr val="bg1"/>
                  </a:solidFill>
                  <a:latin typeface="Montserrat Classic"/>
                  <a:hlinkClick r:id="rId3" tooltip="https://www.diocesewnc.org/events-1/being-known-newsletters-and-social-media">
                    <a:extLst>
                      <a:ext uri="{A12FA001-AC4F-418D-AE19-62706E023703}">
                        <ahyp:hlinkClr xmlns:ahyp="http://schemas.microsoft.com/office/drawing/2018/hyperlinkcolor" val="tx"/>
                      </a:ext>
                    </a:extLst>
                  </a:hlinkClick>
                </a:rPr>
                <a:t> </a:t>
              </a:r>
            </a:p>
            <a:p>
              <a:pPr>
                <a:lnSpc>
                  <a:spcPts val="4590"/>
                </a:lnSpc>
              </a:pPr>
              <a:r>
                <a:rPr lang="en-US" sz="3000" spc="330" dirty="0">
                  <a:solidFill>
                    <a:schemeClr val="bg1"/>
                  </a:solidFill>
                  <a:latin typeface="Montserrat Classic"/>
                </a:rPr>
                <a:t>(plus design tips!)</a:t>
              </a:r>
              <a:endParaRPr lang="en-US" sz="3000" spc="330" dirty="0">
                <a:solidFill>
                  <a:schemeClr val="bg1"/>
                </a:solidFill>
                <a:latin typeface="Montserrat Classic"/>
                <a:hlinkClick r:id="rId3" tooltip="https://www.diocesewnc.org/events-1/being-known-newsletters-and-social-media">
                  <a:extLst>
                    <a:ext uri="{A12FA001-AC4F-418D-AE19-62706E023703}">
                      <ahyp:hlinkClr xmlns:ahyp="http://schemas.microsoft.com/office/drawing/2018/hyperlinkcolor" val="tx"/>
                    </a:ext>
                  </a:extLst>
                </a:hlinkClick>
              </a:endParaRPr>
            </a:p>
          </p:txBody>
        </p:sp>
        <p:sp>
          <p:nvSpPr>
            <p:cNvPr id="10" name="TextBox 10"/>
            <p:cNvSpPr txBox="1"/>
            <p:nvPr/>
          </p:nvSpPr>
          <p:spPr>
            <a:xfrm>
              <a:off x="0" y="724535"/>
              <a:ext cx="13291288" cy="2244725"/>
            </a:xfrm>
            <a:prstGeom prst="rect">
              <a:avLst/>
            </a:prstGeom>
          </p:spPr>
          <p:txBody>
            <a:bodyPr lIns="0" tIns="0" rIns="0" bIns="0" rtlCol="0" anchor="t">
              <a:spAutoFit/>
            </a:bodyPr>
            <a:lstStyle/>
            <a:p>
              <a:pPr>
                <a:lnSpc>
                  <a:spcPts val="4500"/>
                </a:lnSpc>
              </a:pPr>
              <a:r>
                <a:rPr lang="en-US" sz="3000" spc="30">
                  <a:solidFill>
                    <a:srgbClr val="F8FBFD"/>
                  </a:solidFill>
                  <a:latin typeface="Montserrat Light Bold"/>
                </a:rPr>
                <a:t>July 13, 6:30 p.m. Zoom</a:t>
              </a:r>
            </a:p>
            <a:p>
              <a:pPr marL="647700" lvl="1" indent="-323850">
                <a:lnSpc>
                  <a:spcPts val="4500"/>
                </a:lnSpc>
                <a:buFont typeface="Arial"/>
                <a:buChar char="•"/>
              </a:pPr>
              <a:r>
                <a:rPr lang="en-US" sz="3000" spc="30">
                  <a:solidFill>
                    <a:srgbClr val="F8FBFD"/>
                  </a:solidFill>
                  <a:latin typeface="Montserrat Light"/>
                </a:rPr>
                <a:t>What makes a website "good"?</a:t>
              </a:r>
            </a:p>
            <a:p>
              <a:pPr marL="647700" lvl="1" indent="-323850">
                <a:lnSpc>
                  <a:spcPts val="4500"/>
                </a:lnSpc>
                <a:buFont typeface="Arial"/>
                <a:buChar char="•"/>
              </a:pPr>
              <a:r>
                <a:rPr lang="en-US" sz="3000" spc="30">
                  <a:solidFill>
                    <a:srgbClr val="F8FBFD"/>
                  </a:solidFill>
                  <a:latin typeface="Montserrat Light"/>
                </a:rPr>
                <a:t>How to use the asset map</a:t>
              </a:r>
            </a:p>
          </p:txBody>
        </p:sp>
        <p:sp>
          <p:nvSpPr>
            <p:cNvPr id="11" name="TextBox 11"/>
            <p:cNvSpPr txBox="1"/>
            <p:nvPr/>
          </p:nvSpPr>
          <p:spPr>
            <a:xfrm>
              <a:off x="0" y="-95250"/>
              <a:ext cx="13326635" cy="673633"/>
            </a:xfrm>
            <a:prstGeom prst="rect">
              <a:avLst/>
            </a:prstGeom>
          </p:spPr>
          <p:txBody>
            <a:bodyPr lIns="0" tIns="0" rIns="0" bIns="0" rtlCol="0" anchor="t">
              <a:spAutoFit/>
            </a:bodyPr>
            <a:lstStyle/>
            <a:p>
              <a:pPr>
                <a:lnSpc>
                  <a:spcPts val="4590"/>
                </a:lnSpc>
              </a:pPr>
              <a:r>
                <a:rPr lang="en-US" sz="3000" u="sng" spc="330" dirty="0">
                  <a:solidFill>
                    <a:schemeClr val="bg1"/>
                  </a:solidFill>
                  <a:latin typeface="Montserrat Classic"/>
                  <a:hlinkClick r:id="rId4" tooltip="https://www.diocesewnc.org/events-1/being-present-websites-and-the-episcopal-asset-map">
                    <a:extLst>
                      <a:ext uri="{A12FA001-AC4F-418D-AE19-62706E023703}">
                        <ahyp:hlinkClr xmlns:ahyp="http://schemas.microsoft.com/office/drawing/2018/hyperlinkcolor" val="tx"/>
                      </a:ext>
                    </a:extLst>
                  </a:hlinkClick>
                </a:rPr>
                <a:t>WEBSITES AND THE EPISCOPAL ASSET MAP</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0" y="0"/>
            <a:ext cx="18288000" cy="10287000"/>
          </a:xfrm>
          <a:prstGeom prst="rect">
            <a:avLst/>
          </a:prstGeom>
        </p:spPr>
      </p:pic>
      <p:sp>
        <p:nvSpPr>
          <p:cNvPr id="3" name="AutoShape 3"/>
          <p:cNvSpPr/>
          <p:nvPr/>
        </p:nvSpPr>
        <p:spPr>
          <a:xfrm>
            <a:off x="1028700" y="1028700"/>
            <a:ext cx="16230600" cy="8229600"/>
          </a:xfrm>
          <a:prstGeom prst="rect">
            <a:avLst/>
          </a:prstGeom>
          <a:solidFill>
            <a:srgbClr val="053D57">
              <a:alpha val="89804"/>
            </a:srgbClr>
          </a:solidFill>
        </p:spPr>
      </p:sp>
      <p:grpSp>
        <p:nvGrpSpPr>
          <p:cNvPr id="4" name="Group 4"/>
          <p:cNvGrpSpPr/>
          <p:nvPr/>
        </p:nvGrpSpPr>
        <p:grpSpPr>
          <a:xfrm>
            <a:off x="9144000" y="1946314"/>
            <a:ext cx="7043935" cy="4831345"/>
            <a:chOff x="0" y="-9525"/>
            <a:chExt cx="9391913" cy="6441793"/>
          </a:xfrm>
        </p:grpSpPr>
        <p:sp>
          <p:nvSpPr>
            <p:cNvPr id="5" name="TextBox 5"/>
            <p:cNvSpPr txBox="1"/>
            <p:nvPr/>
          </p:nvSpPr>
          <p:spPr>
            <a:xfrm>
              <a:off x="0" y="-9525"/>
              <a:ext cx="9391913" cy="708025"/>
            </a:xfrm>
            <a:prstGeom prst="rect">
              <a:avLst/>
            </a:prstGeom>
          </p:spPr>
          <p:txBody>
            <a:bodyPr lIns="0" tIns="0" rIns="0" bIns="0" rtlCol="0" anchor="t">
              <a:spAutoFit/>
            </a:bodyPr>
            <a:lstStyle/>
            <a:p>
              <a:pPr>
                <a:lnSpc>
                  <a:spcPts val="4200"/>
                </a:lnSpc>
              </a:pPr>
              <a:r>
                <a:rPr lang="en-US" sz="3500" spc="259">
                  <a:solidFill>
                    <a:srgbClr val="F8FBFD"/>
                  </a:solidFill>
                  <a:latin typeface="Montserrat Classic Bold"/>
                </a:rPr>
                <a:t>Today covers</a:t>
              </a:r>
            </a:p>
          </p:txBody>
        </p:sp>
        <p:sp>
          <p:nvSpPr>
            <p:cNvPr id="6" name="TextBox 6"/>
            <p:cNvSpPr txBox="1"/>
            <p:nvPr/>
          </p:nvSpPr>
          <p:spPr>
            <a:xfrm>
              <a:off x="0" y="1111751"/>
              <a:ext cx="9391913" cy="5320517"/>
            </a:xfrm>
            <a:prstGeom prst="rect">
              <a:avLst/>
            </a:prstGeom>
          </p:spPr>
          <p:txBody>
            <a:bodyPr lIns="0" tIns="0" rIns="0" bIns="0" rtlCol="0" anchor="t">
              <a:spAutoFit/>
            </a:bodyPr>
            <a:lstStyle/>
            <a:p>
              <a:pPr marL="647700" lvl="1" indent="-323850">
                <a:lnSpc>
                  <a:spcPts val="4500"/>
                </a:lnSpc>
                <a:buFont typeface="Arial"/>
                <a:buChar char="•"/>
              </a:pPr>
              <a:r>
                <a:rPr lang="en-US" sz="3000" spc="30" dirty="0">
                  <a:solidFill>
                    <a:srgbClr val="F8FBFD"/>
                  </a:solidFill>
                  <a:latin typeface="Montserrat Light"/>
                </a:rPr>
                <a:t>Theology behind this course</a:t>
              </a:r>
            </a:p>
            <a:p>
              <a:pPr marL="647700" lvl="1" indent="-323850">
                <a:lnSpc>
                  <a:spcPts val="4500"/>
                </a:lnSpc>
                <a:buFont typeface="Arial"/>
                <a:buChar char="•"/>
              </a:pPr>
              <a:r>
                <a:rPr lang="en-US" sz="3000" spc="30" dirty="0">
                  <a:solidFill>
                    <a:srgbClr val="F8FBFD"/>
                  </a:solidFill>
                  <a:latin typeface="Montserrat Light"/>
                </a:rPr>
                <a:t>Contemplating communications</a:t>
              </a:r>
            </a:p>
            <a:p>
              <a:pPr marL="647700" lvl="1" indent="-323850">
                <a:lnSpc>
                  <a:spcPts val="4500"/>
                </a:lnSpc>
                <a:buFont typeface="Arial"/>
                <a:buChar char="•"/>
              </a:pPr>
              <a:r>
                <a:rPr lang="en-US" sz="3000" spc="30" dirty="0">
                  <a:solidFill>
                    <a:srgbClr val="F8FBFD"/>
                  </a:solidFill>
                  <a:latin typeface="Montserrat Light"/>
                </a:rPr>
                <a:t>Basics of branding</a:t>
              </a:r>
            </a:p>
            <a:p>
              <a:pPr marL="647700" lvl="1" indent="-323850">
                <a:lnSpc>
                  <a:spcPts val="4500"/>
                </a:lnSpc>
                <a:buFont typeface="Arial"/>
                <a:buChar char="•"/>
              </a:pPr>
              <a:r>
                <a:rPr lang="en-US" sz="3000" spc="30" dirty="0">
                  <a:solidFill>
                    <a:srgbClr val="F8FBFD"/>
                  </a:solidFill>
                  <a:latin typeface="Montserrat Light"/>
                </a:rPr>
                <a:t>Defining the details</a:t>
              </a:r>
            </a:p>
            <a:p>
              <a:pPr marL="647700" lvl="1" indent="-323850">
                <a:lnSpc>
                  <a:spcPts val="4500"/>
                </a:lnSpc>
                <a:buFont typeface="Arial"/>
                <a:buChar char="•"/>
              </a:pPr>
              <a:r>
                <a:rPr lang="en-US" sz="3000" spc="30" dirty="0">
                  <a:solidFill>
                    <a:srgbClr val="F8FBFD"/>
                  </a:solidFill>
                  <a:latin typeface="Montserrat Light"/>
                </a:rPr>
                <a:t>Making a plan</a:t>
              </a:r>
            </a:p>
            <a:p>
              <a:pPr marL="647700" lvl="1" indent="-323850">
                <a:lnSpc>
                  <a:spcPts val="4500"/>
                </a:lnSpc>
                <a:buFont typeface="Arial"/>
                <a:buChar char="•"/>
              </a:pPr>
              <a:r>
                <a:rPr lang="en-US" sz="3000" spc="30" dirty="0">
                  <a:solidFill>
                    <a:srgbClr val="F8FBFD"/>
                  </a:solidFill>
                  <a:latin typeface="Montserrat Light"/>
                </a:rPr>
                <a:t>Resources</a:t>
              </a:r>
            </a:p>
            <a:p>
              <a:pPr marL="647700" lvl="1" indent="-323850">
                <a:lnSpc>
                  <a:spcPts val="4500"/>
                </a:lnSpc>
                <a:buFont typeface="Arial"/>
                <a:buChar char="•"/>
              </a:pPr>
              <a:r>
                <a:rPr lang="en-US" sz="3000" spc="30" dirty="0">
                  <a:solidFill>
                    <a:srgbClr val="F8FBFD"/>
                  </a:solidFill>
                  <a:latin typeface="Montserrat Light"/>
                </a:rPr>
                <a:t>What's Next in this course </a:t>
              </a:r>
            </a:p>
          </p:txBody>
        </p:sp>
      </p:grpSp>
      <p:grpSp>
        <p:nvGrpSpPr>
          <p:cNvPr id="7" name="Group 7"/>
          <p:cNvGrpSpPr/>
          <p:nvPr/>
        </p:nvGrpSpPr>
        <p:grpSpPr>
          <a:xfrm>
            <a:off x="2199072" y="1953458"/>
            <a:ext cx="5826875" cy="1958960"/>
            <a:chOff x="0" y="0"/>
            <a:chExt cx="7769167" cy="2611947"/>
          </a:xfrm>
        </p:grpSpPr>
        <p:sp>
          <p:nvSpPr>
            <p:cNvPr id="8" name="TextBox 8"/>
            <p:cNvSpPr txBox="1"/>
            <p:nvPr/>
          </p:nvSpPr>
          <p:spPr>
            <a:xfrm>
              <a:off x="0" y="-47625"/>
              <a:ext cx="7769167" cy="1571625"/>
            </a:xfrm>
            <a:prstGeom prst="rect">
              <a:avLst/>
            </a:prstGeom>
          </p:spPr>
          <p:txBody>
            <a:bodyPr lIns="0" tIns="0" rIns="0" bIns="0" rtlCol="0" anchor="t">
              <a:spAutoFit/>
            </a:bodyPr>
            <a:lstStyle/>
            <a:p>
              <a:pPr>
                <a:lnSpc>
                  <a:spcPts val="9450"/>
                </a:lnSpc>
              </a:pPr>
              <a:r>
                <a:rPr lang="en-US" sz="7500" spc="67">
                  <a:solidFill>
                    <a:srgbClr val="F8FBFD"/>
                  </a:solidFill>
                  <a:latin typeface="Montserrat Classic Bold"/>
                </a:rPr>
                <a:t>overview</a:t>
              </a:r>
            </a:p>
          </p:txBody>
        </p:sp>
        <p:sp>
          <p:nvSpPr>
            <p:cNvPr id="9" name="AutoShape 9"/>
            <p:cNvSpPr/>
            <p:nvPr/>
          </p:nvSpPr>
          <p:spPr>
            <a:xfrm>
              <a:off x="0" y="2380157"/>
              <a:ext cx="5915653" cy="231790"/>
            </a:xfrm>
            <a:prstGeom prst="rect">
              <a:avLst/>
            </a:prstGeom>
            <a:solidFill>
              <a:srgbClr val="F8FBFD"/>
            </a:solidFill>
          </p:spPr>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12624" b="12624"/>
          <a:stretch>
            <a:fillRect/>
          </a:stretch>
        </p:blipFill>
        <p:spPr>
          <a:xfrm>
            <a:off x="0" y="0"/>
            <a:ext cx="18288000" cy="10287000"/>
          </a:xfrm>
          <a:prstGeom prst="rect">
            <a:avLst/>
          </a:prstGeom>
        </p:spPr>
      </p:pic>
      <p:sp>
        <p:nvSpPr>
          <p:cNvPr id="3" name="AutoShape 3"/>
          <p:cNvSpPr/>
          <p:nvPr/>
        </p:nvSpPr>
        <p:spPr>
          <a:xfrm>
            <a:off x="12822561" y="9084457"/>
            <a:ext cx="4436739" cy="173843"/>
          </a:xfrm>
          <a:prstGeom prst="rect">
            <a:avLst/>
          </a:prstGeom>
          <a:solidFill>
            <a:srgbClr val="053D57"/>
          </a:solidFill>
        </p:spPr>
      </p:sp>
      <p:grpSp>
        <p:nvGrpSpPr>
          <p:cNvPr id="4" name="Group 4"/>
          <p:cNvGrpSpPr/>
          <p:nvPr/>
        </p:nvGrpSpPr>
        <p:grpSpPr>
          <a:xfrm>
            <a:off x="1028700" y="-304800"/>
            <a:ext cx="2590800" cy="2971800"/>
            <a:chOff x="0" y="0"/>
            <a:chExt cx="3454400" cy="3962400"/>
          </a:xfrm>
        </p:grpSpPr>
        <p:sp>
          <p:nvSpPr>
            <p:cNvPr id="5" name="AutoShape 5"/>
            <p:cNvSpPr/>
            <p:nvPr/>
          </p:nvSpPr>
          <p:spPr>
            <a:xfrm>
              <a:off x="0" y="0"/>
              <a:ext cx="3454400" cy="3962400"/>
            </a:xfrm>
            <a:prstGeom prst="rect">
              <a:avLst/>
            </a:prstGeom>
            <a:solidFill>
              <a:srgbClr val="053D57"/>
            </a:solidFill>
          </p:spPr>
        </p:sp>
        <p:sp>
          <p:nvSpPr>
            <p:cNvPr id="6" name="Freeform 6"/>
            <p:cNvSpPr/>
            <p:nvPr/>
          </p:nvSpPr>
          <p:spPr>
            <a:xfrm>
              <a:off x="74819" y="1778000"/>
              <a:ext cx="3304762" cy="1834143"/>
            </a:xfrm>
            <a:custGeom>
              <a:avLst/>
              <a:gdLst/>
              <a:ahLst/>
              <a:cxnLst/>
              <a:rect l="l" t="t" r="r" b="b"/>
              <a:pathLst>
                <a:path w="3304762" h="1834143">
                  <a:moveTo>
                    <a:pt x="0" y="0"/>
                  </a:moveTo>
                  <a:lnTo>
                    <a:pt x="3304762" y="0"/>
                  </a:lnTo>
                  <a:lnTo>
                    <a:pt x="3304762" y="1834143"/>
                  </a:lnTo>
                  <a:lnTo>
                    <a:pt x="0" y="18341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7" name="TextBox 7"/>
          <p:cNvSpPr txBox="1"/>
          <p:nvPr/>
        </p:nvSpPr>
        <p:spPr>
          <a:xfrm>
            <a:off x="840386" y="3733312"/>
            <a:ext cx="16607227" cy="1863471"/>
          </a:xfrm>
          <a:prstGeom prst="rect">
            <a:avLst/>
          </a:prstGeom>
        </p:spPr>
        <p:txBody>
          <a:bodyPr lIns="0" tIns="0" rIns="0" bIns="0" rtlCol="0" anchor="t">
            <a:spAutoFit/>
          </a:bodyPr>
          <a:lstStyle/>
          <a:p>
            <a:pPr algn="just">
              <a:lnSpc>
                <a:spcPts val="7467"/>
              </a:lnSpc>
            </a:pPr>
            <a:r>
              <a:rPr lang="en-US" sz="5700" spc="165">
                <a:solidFill>
                  <a:srgbClr val="053D57"/>
                </a:solidFill>
                <a:latin typeface="Montserrat Classic Bold"/>
              </a:rPr>
              <a:t>EVANGELISM MEANS </a:t>
            </a:r>
          </a:p>
          <a:p>
            <a:pPr algn="ctr">
              <a:lnSpc>
                <a:spcPts val="7467"/>
              </a:lnSpc>
            </a:pPr>
            <a:r>
              <a:rPr lang="en-US" sz="5700" spc="165">
                <a:solidFill>
                  <a:srgbClr val="053D57"/>
                </a:solidFill>
                <a:latin typeface="Montserrat Classic Bold"/>
              </a:rPr>
              <a:t>SHARING THE GOOD NEWS</a:t>
            </a:r>
          </a:p>
        </p:txBody>
      </p:sp>
      <p:sp>
        <p:nvSpPr>
          <p:cNvPr id="8" name="TextBox 8"/>
          <p:cNvSpPr txBox="1"/>
          <p:nvPr/>
        </p:nvSpPr>
        <p:spPr>
          <a:xfrm>
            <a:off x="6473870" y="5845164"/>
            <a:ext cx="5340257" cy="629031"/>
          </a:xfrm>
          <a:prstGeom prst="rect">
            <a:avLst/>
          </a:prstGeom>
        </p:spPr>
        <p:txBody>
          <a:bodyPr lIns="0" tIns="0" rIns="0" bIns="0" rtlCol="0" anchor="t">
            <a:spAutoFit/>
          </a:bodyPr>
          <a:lstStyle/>
          <a:p>
            <a:pPr algn="just">
              <a:lnSpc>
                <a:spcPts val="5201"/>
              </a:lnSpc>
            </a:pPr>
            <a:r>
              <a:rPr lang="en-US" sz="3399" spc="373" dirty="0">
                <a:solidFill>
                  <a:srgbClr val="053D57"/>
                </a:solidFill>
                <a:latin typeface="Montserrat Classic"/>
              </a:rPr>
              <a:t>THE LOVE OF JESUS</a:t>
            </a:r>
          </a:p>
        </p:txBody>
      </p:sp>
      <p:sp>
        <p:nvSpPr>
          <p:cNvPr id="9" name="TextBox 9"/>
          <p:cNvSpPr txBox="1"/>
          <p:nvPr/>
        </p:nvSpPr>
        <p:spPr>
          <a:xfrm>
            <a:off x="5702930" y="1019175"/>
            <a:ext cx="11538658" cy="533400"/>
          </a:xfrm>
          <a:prstGeom prst="rect">
            <a:avLst/>
          </a:prstGeom>
        </p:spPr>
        <p:txBody>
          <a:bodyPr lIns="0" tIns="0" rIns="0" bIns="0" rtlCol="0" anchor="t">
            <a:spAutoFit/>
          </a:bodyPr>
          <a:lstStyle/>
          <a:p>
            <a:pPr algn="r">
              <a:lnSpc>
                <a:spcPts val="4200"/>
              </a:lnSpc>
            </a:pPr>
            <a:r>
              <a:rPr lang="en-US" sz="3500" spc="259">
                <a:solidFill>
                  <a:srgbClr val="053D57"/>
                </a:solidFill>
                <a:latin typeface="Montserrat Classic Bold"/>
              </a:rPr>
              <a:t>Our Theology</a:t>
            </a:r>
          </a:p>
        </p:txBody>
      </p:sp>
      <p:sp>
        <p:nvSpPr>
          <p:cNvPr id="10" name="TextBox 9">
            <a:extLst>
              <a:ext uri="{FF2B5EF4-FFF2-40B4-BE49-F238E27FC236}">
                <a16:creationId xmlns:a16="http://schemas.microsoft.com/office/drawing/2014/main" id="{CCEC8E23-C612-96B3-8F0C-B1AB38798286}"/>
              </a:ext>
            </a:extLst>
          </p:cNvPr>
          <p:cNvSpPr txBox="1"/>
          <p:nvPr/>
        </p:nvSpPr>
        <p:spPr>
          <a:xfrm>
            <a:off x="8382000" y="7281252"/>
            <a:ext cx="9525000" cy="1569660"/>
          </a:xfrm>
          <a:prstGeom prst="rect">
            <a:avLst/>
          </a:prstGeom>
          <a:noFill/>
        </p:spPr>
        <p:txBody>
          <a:bodyPr wrap="square" rtlCol="0">
            <a:spAutoFit/>
          </a:bodyPr>
          <a:lstStyle/>
          <a:p>
            <a:pPr algn="r"/>
            <a:r>
              <a:rPr lang="en-US" sz="3200" dirty="0">
                <a:solidFill>
                  <a:srgbClr val="002060"/>
                </a:solidFill>
                <a:latin typeface="Avenir" panose="02000503020000020003" pitchFamily="2" charset="0"/>
              </a:rPr>
              <a:t>Mark 16:15</a:t>
            </a:r>
          </a:p>
          <a:p>
            <a:pPr algn="r"/>
            <a:r>
              <a:rPr lang="en-US" sz="3200" dirty="0">
                <a:solidFill>
                  <a:srgbClr val="002060"/>
                </a:solidFill>
                <a:latin typeface="Avenir" panose="02000503020000020003" pitchFamily="2" charset="0"/>
              </a:rPr>
              <a:t>Jesus said to his followers, ”Go into all the world and proclaim the Good News to everyone.”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547" b="7547"/>
          <a:stretch>
            <a:fillRect/>
          </a:stretch>
        </p:blipFill>
        <p:spPr>
          <a:xfrm>
            <a:off x="0" y="0"/>
            <a:ext cx="18288000" cy="10287000"/>
          </a:xfrm>
          <a:prstGeom prst="rect">
            <a:avLst/>
          </a:prstGeom>
        </p:spPr>
      </p:pic>
      <p:sp>
        <p:nvSpPr>
          <p:cNvPr id="3" name="AutoShape 3"/>
          <p:cNvSpPr/>
          <p:nvPr/>
        </p:nvSpPr>
        <p:spPr>
          <a:xfrm>
            <a:off x="-209550" y="-1224870"/>
            <a:ext cx="18707100" cy="4777942"/>
          </a:xfrm>
          <a:prstGeom prst="rect">
            <a:avLst/>
          </a:prstGeom>
          <a:solidFill>
            <a:srgbClr val="053D57">
              <a:alpha val="89804"/>
            </a:srgbClr>
          </a:solidFill>
        </p:spPr>
      </p:sp>
      <p:sp>
        <p:nvSpPr>
          <p:cNvPr id="4" name="TextBox 4"/>
          <p:cNvSpPr txBox="1"/>
          <p:nvPr/>
        </p:nvSpPr>
        <p:spPr>
          <a:xfrm>
            <a:off x="1028700" y="981075"/>
            <a:ext cx="16723313" cy="1190625"/>
          </a:xfrm>
          <a:prstGeom prst="rect">
            <a:avLst/>
          </a:prstGeom>
        </p:spPr>
        <p:txBody>
          <a:bodyPr lIns="0" tIns="0" rIns="0" bIns="0" rtlCol="0" anchor="t">
            <a:spAutoFit/>
          </a:bodyPr>
          <a:lstStyle/>
          <a:p>
            <a:pPr>
              <a:lnSpc>
                <a:spcPts val="9450"/>
              </a:lnSpc>
            </a:pPr>
            <a:r>
              <a:rPr lang="en-US" sz="7500" spc="67">
                <a:solidFill>
                  <a:srgbClr val="F8FBFD"/>
                </a:solidFill>
                <a:latin typeface="Montserrat Classic Bold"/>
              </a:rPr>
              <a:t>Contemplating Communications</a:t>
            </a:r>
          </a:p>
        </p:txBody>
      </p:sp>
      <p:sp>
        <p:nvSpPr>
          <p:cNvPr id="5" name="TextBox 5"/>
          <p:cNvSpPr txBox="1"/>
          <p:nvPr/>
        </p:nvSpPr>
        <p:spPr>
          <a:xfrm>
            <a:off x="1028700" y="2290984"/>
            <a:ext cx="13862758" cy="550545"/>
          </a:xfrm>
          <a:prstGeom prst="rect">
            <a:avLst/>
          </a:prstGeom>
        </p:spPr>
        <p:txBody>
          <a:bodyPr lIns="0" tIns="0" rIns="0" bIns="0" rtlCol="0" anchor="t">
            <a:spAutoFit/>
          </a:bodyPr>
          <a:lstStyle/>
          <a:p>
            <a:pPr>
              <a:lnSpc>
                <a:spcPts val="4590"/>
              </a:lnSpc>
            </a:pPr>
            <a:r>
              <a:rPr lang="en-US" sz="3000" spc="330">
                <a:solidFill>
                  <a:srgbClr val="F8FBFD"/>
                </a:solidFill>
                <a:latin typeface="Montserrat Classic"/>
              </a:rPr>
              <a:t>MORE THAN A TRANSMISSION OF INFORMATION</a:t>
            </a:r>
          </a:p>
        </p:txBody>
      </p:sp>
      <p:sp>
        <p:nvSpPr>
          <p:cNvPr id="6" name="AutoShape 6"/>
          <p:cNvSpPr/>
          <p:nvPr/>
        </p:nvSpPr>
        <p:spPr>
          <a:xfrm>
            <a:off x="1028700" y="4169472"/>
            <a:ext cx="16230600" cy="5575378"/>
          </a:xfrm>
          <a:prstGeom prst="rect">
            <a:avLst/>
          </a:prstGeom>
          <a:solidFill>
            <a:srgbClr val="F8FBFD">
              <a:alpha val="78824"/>
            </a:srgbClr>
          </a:solidFill>
        </p:spPr>
      </p:sp>
      <p:sp>
        <p:nvSpPr>
          <p:cNvPr id="7" name="TextBox 7"/>
          <p:cNvSpPr txBox="1"/>
          <p:nvPr/>
        </p:nvSpPr>
        <p:spPr>
          <a:xfrm>
            <a:off x="10124949" y="4872283"/>
            <a:ext cx="6443455" cy="1026795"/>
          </a:xfrm>
          <a:prstGeom prst="rect">
            <a:avLst/>
          </a:prstGeom>
        </p:spPr>
        <p:txBody>
          <a:bodyPr lIns="0" tIns="0" rIns="0" bIns="0" rtlCol="0" anchor="t">
            <a:spAutoFit/>
          </a:bodyPr>
          <a:lstStyle/>
          <a:p>
            <a:pPr algn="ctr">
              <a:lnSpc>
                <a:spcPts val="8190"/>
              </a:lnSpc>
            </a:pPr>
            <a:r>
              <a:rPr lang="en-US" sz="6500" spc="58">
                <a:solidFill>
                  <a:srgbClr val="053D57"/>
                </a:solidFill>
                <a:latin typeface="Montserrat Classic Bold"/>
              </a:rPr>
              <a:t>A Process</a:t>
            </a:r>
          </a:p>
        </p:txBody>
      </p:sp>
      <p:sp>
        <p:nvSpPr>
          <p:cNvPr id="8" name="TextBox 8"/>
          <p:cNvSpPr txBox="1"/>
          <p:nvPr/>
        </p:nvSpPr>
        <p:spPr>
          <a:xfrm>
            <a:off x="10124949" y="6413660"/>
            <a:ext cx="6433258" cy="2293620"/>
          </a:xfrm>
          <a:prstGeom prst="rect">
            <a:avLst/>
          </a:prstGeom>
        </p:spPr>
        <p:txBody>
          <a:bodyPr lIns="0" tIns="0" rIns="0" bIns="0" rtlCol="0" anchor="t">
            <a:spAutoFit/>
          </a:bodyPr>
          <a:lstStyle/>
          <a:p>
            <a:pPr algn="ctr">
              <a:lnSpc>
                <a:spcPts val="4590"/>
              </a:lnSpc>
            </a:pPr>
            <a:r>
              <a:rPr lang="en-US" sz="3000" spc="330">
                <a:solidFill>
                  <a:srgbClr val="053D57"/>
                </a:solidFill>
                <a:latin typeface="Montserrat Classic"/>
              </a:rPr>
              <a:t>No one has the perfect formula. Try something new and be open to feedback to keep improving.</a:t>
            </a:r>
          </a:p>
        </p:txBody>
      </p:sp>
      <p:sp>
        <p:nvSpPr>
          <p:cNvPr id="9" name="AutoShape 9"/>
          <p:cNvSpPr/>
          <p:nvPr/>
        </p:nvSpPr>
        <p:spPr>
          <a:xfrm>
            <a:off x="11128306" y="6017420"/>
            <a:ext cx="4436739" cy="173843"/>
          </a:xfrm>
          <a:prstGeom prst="rect">
            <a:avLst/>
          </a:prstGeom>
          <a:solidFill>
            <a:srgbClr val="053D57"/>
          </a:solidFill>
        </p:spPr>
      </p:sp>
      <p:sp>
        <p:nvSpPr>
          <p:cNvPr id="10" name="AutoShape 10"/>
          <p:cNvSpPr/>
          <p:nvPr/>
        </p:nvSpPr>
        <p:spPr>
          <a:xfrm>
            <a:off x="9649528" y="6656275"/>
            <a:ext cx="233039" cy="135743"/>
          </a:xfrm>
          <a:prstGeom prst="rect">
            <a:avLst/>
          </a:prstGeom>
          <a:solidFill>
            <a:srgbClr val="294E66"/>
          </a:solidFill>
        </p:spPr>
      </p:sp>
      <p:sp>
        <p:nvSpPr>
          <p:cNvPr id="11" name="TextBox 11"/>
          <p:cNvSpPr txBox="1"/>
          <p:nvPr/>
        </p:nvSpPr>
        <p:spPr>
          <a:xfrm>
            <a:off x="1979336" y="4872283"/>
            <a:ext cx="6443455" cy="1026795"/>
          </a:xfrm>
          <a:prstGeom prst="rect">
            <a:avLst/>
          </a:prstGeom>
        </p:spPr>
        <p:txBody>
          <a:bodyPr lIns="0" tIns="0" rIns="0" bIns="0" rtlCol="0" anchor="t">
            <a:spAutoFit/>
          </a:bodyPr>
          <a:lstStyle/>
          <a:p>
            <a:pPr algn="ctr">
              <a:lnSpc>
                <a:spcPts val="8190"/>
              </a:lnSpc>
            </a:pPr>
            <a:r>
              <a:rPr lang="en-US" sz="6500" spc="58">
                <a:solidFill>
                  <a:srgbClr val="053D57"/>
                </a:solidFill>
                <a:latin typeface="Montserrat Classic Bold"/>
              </a:rPr>
              <a:t>An Identity</a:t>
            </a:r>
          </a:p>
        </p:txBody>
      </p:sp>
      <p:sp>
        <p:nvSpPr>
          <p:cNvPr id="12" name="TextBox 12"/>
          <p:cNvSpPr txBox="1"/>
          <p:nvPr/>
        </p:nvSpPr>
        <p:spPr>
          <a:xfrm>
            <a:off x="2141520" y="6218641"/>
            <a:ext cx="6281271" cy="3086871"/>
          </a:xfrm>
          <a:prstGeom prst="rect">
            <a:avLst/>
          </a:prstGeom>
        </p:spPr>
        <p:txBody>
          <a:bodyPr lIns="0" tIns="0" rIns="0" bIns="0" rtlCol="0" anchor="t">
            <a:spAutoFit/>
          </a:bodyPr>
          <a:lstStyle/>
          <a:p>
            <a:pPr algn="ctr">
              <a:lnSpc>
                <a:spcPts val="4929"/>
              </a:lnSpc>
            </a:pPr>
            <a:r>
              <a:rPr lang="en-US" sz="3222" spc="354" dirty="0">
                <a:solidFill>
                  <a:srgbClr val="053D57"/>
                </a:solidFill>
                <a:latin typeface="Montserrat Classic"/>
              </a:rPr>
              <a:t>Your brand is a promise to your congregation and everyone else. Define your promise to focus your mission.</a:t>
            </a:r>
          </a:p>
        </p:txBody>
      </p:sp>
      <p:sp>
        <p:nvSpPr>
          <p:cNvPr id="13" name="AutoShape 13"/>
          <p:cNvSpPr/>
          <p:nvPr/>
        </p:nvSpPr>
        <p:spPr>
          <a:xfrm>
            <a:off x="2982694" y="5930499"/>
            <a:ext cx="4436739" cy="173843"/>
          </a:xfrm>
          <a:prstGeom prst="rect">
            <a:avLst/>
          </a:prstGeom>
          <a:solidFill>
            <a:srgbClr val="053D57"/>
          </a:solidFill>
        </p:spPr>
      </p:sp>
      <p:sp>
        <p:nvSpPr>
          <p:cNvPr id="14" name="AutoShape 14"/>
          <p:cNvSpPr/>
          <p:nvPr/>
        </p:nvSpPr>
        <p:spPr>
          <a:xfrm>
            <a:off x="1746297" y="6588404"/>
            <a:ext cx="233039" cy="135743"/>
          </a:xfrm>
          <a:prstGeom prst="rect">
            <a:avLst/>
          </a:prstGeom>
          <a:solidFill>
            <a:srgbClr val="294E66"/>
          </a:solidFill>
        </p:spPr>
      </p:sp>
      <p:sp>
        <p:nvSpPr>
          <p:cNvPr id="15" name="AutoShape 15"/>
          <p:cNvSpPr/>
          <p:nvPr/>
        </p:nvSpPr>
        <p:spPr>
          <a:xfrm rot="-5400000">
            <a:off x="6151398" y="6939747"/>
            <a:ext cx="5224488" cy="34828"/>
          </a:xfrm>
          <a:prstGeom prst="rect">
            <a:avLst/>
          </a:prstGeom>
          <a:solidFill>
            <a:srgbClr val="053D57"/>
          </a:solidFill>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8FBFD"/>
        </a:solidFill>
        <a:effectLst/>
      </p:bgPr>
    </p:bg>
    <p:spTree>
      <p:nvGrpSpPr>
        <p:cNvPr id="1" name=""/>
        <p:cNvGrpSpPr/>
        <p:nvPr/>
      </p:nvGrpSpPr>
      <p:grpSpPr>
        <a:xfrm>
          <a:off x="0" y="0"/>
          <a:ext cx="0" cy="0"/>
          <a:chOff x="0" y="0"/>
          <a:chExt cx="0" cy="0"/>
        </a:xfrm>
      </p:grpSpPr>
      <p:sp>
        <p:nvSpPr>
          <p:cNvPr id="2" name="AutoShape 2"/>
          <p:cNvSpPr/>
          <p:nvPr/>
        </p:nvSpPr>
        <p:spPr>
          <a:xfrm>
            <a:off x="9011982" y="-401130"/>
            <a:ext cx="9289170" cy="11089261"/>
          </a:xfrm>
          <a:prstGeom prst="rect">
            <a:avLst/>
          </a:prstGeom>
          <a:solidFill>
            <a:srgbClr val="053D57"/>
          </a:solidFill>
        </p:spPr>
      </p:sp>
      <p:sp>
        <p:nvSpPr>
          <p:cNvPr id="3" name="TextBox 3"/>
          <p:cNvSpPr txBox="1"/>
          <p:nvPr/>
        </p:nvSpPr>
        <p:spPr>
          <a:xfrm>
            <a:off x="1028700" y="4524375"/>
            <a:ext cx="6741275" cy="2455031"/>
          </a:xfrm>
          <a:prstGeom prst="rect">
            <a:avLst/>
          </a:prstGeom>
        </p:spPr>
        <p:txBody>
          <a:bodyPr lIns="0" tIns="0" rIns="0" bIns="0" rtlCol="0" anchor="t">
            <a:spAutoFit/>
          </a:bodyPr>
          <a:lstStyle/>
          <a:p>
            <a:pPr>
              <a:lnSpc>
                <a:spcPts val="9450"/>
              </a:lnSpc>
            </a:pPr>
            <a:r>
              <a:rPr lang="en-US" sz="7500" spc="67" dirty="0">
                <a:solidFill>
                  <a:srgbClr val="053D57"/>
                </a:solidFill>
                <a:latin typeface="Montserrat Classic Bold"/>
              </a:rPr>
              <a:t>the promise:</a:t>
            </a:r>
          </a:p>
          <a:p>
            <a:pPr>
              <a:lnSpc>
                <a:spcPct val="150000"/>
              </a:lnSpc>
            </a:pPr>
            <a:r>
              <a:rPr lang="en-US" sz="2800" spc="67" dirty="0">
                <a:solidFill>
                  <a:srgbClr val="053D57"/>
                </a:solidFill>
                <a:latin typeface="Avenir" panose="02000503020000020003" pitchFamily="2" charset="0"/>
              </a:rPr>
              <a:t>What do people count on your church to deliver?</a:t>
            </a:r>
          </a:p>
        </p:txBody>
      </p:sp>
      <p:sp>
        <p:nvSpPr>
          <p:cNvPr id="4" name="AutoShape 4"/>
          <p:cNvSpPr/>
          <p:nvPr/>
        </p:nvSpPr>
        <p:spPr>
          <a:xfrm>
            <a:off x="16900561" y="9486900"/>
            <a:ext cx="4436739" cy="173843"/>
          </a:xfrm>
          <a:prstGeom prst="rect">
            <a:avLst/>
          </a:prstGeom>
          <a:solidFill>
            <a:srgbClr val="F8FBFD"/>
          </a:solidFill>
        </p:spPr>
      </p:sp>
      <p:sp>
        <p:nvSpPr>
          <p:cNvPr id="5" name="AutoShape 5"/>
          <p:cNvSpPr/>
          <p:nvPr/>
        </p:nvSpPr>
        <p:spPr>
          <a:xfrm>
            <a:off x="438539" y="1578647"/>
            <a:ext cx="4436739" cy="173843"/>
          </a:xfrm>
          <a:prstGeom prst="rect">
            <a:avLst/>
          </a:prstGeom>
          <a:solidFill>
            <a:srgbClr val="053D57"/>
          </a:solidFill>
        </p:spPr>
      </p:sp>
      <p:grpSp>
        <p:nvGrpSpPr>
          <p:cNvPr id="6" name="Group 6"/>
          <p:cNvGrpSpPr/>
          <p:nvPr/>
        </p:nvGrpSpPr>
        <p:grpSpPr>
          <a:xfrm>
            <a:off x="10381173" y="1511727"/>
            <a:ext cx="6472435" cy="1603855"/>
            <a:chOff x="0" y="-95250"/>
            <a:chExt cx="8629913" cy="2138474"/>
          </a:xfrm>
        </p:grpSpPr>
        <p:sp>
          <p:nvSpPr>
            <p:cNvPr id="7" name="TextBox 7"/>
            <p:cNvSpPr txBox="1"/>
            <p:nvPr/>
          </p:nvSpPr>
          <p:spPr>
            <a:xfrm>
              <a:off x="0" y="569914"/>
              <a:ext cx="8629913" cy="1473310"/>
            </a:xfrm>
            <a:prstGeom prst="rect">
              <a:avLst/>
            </a:prstGeom>
          </p:spPr>
          <p:txBody>
            <a:bodyPr lIns="0" tIns="0" rIns="0" bIns="0" rtlCol="0" anchor="t">
              <a:spAutoFit/>
            </a:bodyPr>
            <a:lstStyle/>
            <a:p>
              <a:pPr>
                <a:lnSpc>
                  <a:spcPts val="4500"/>
                </a:lnSpc>
              </a:pPr>
              <a:r>
                <a:rPr lang="en-US" sz="3000" spc="30" dirty="0">
                  <a:solidFill>
                    <a:srgbClr val="F8FBFD"/>
                  </a:solidFill>
                  <a:latin typeface="Montserrat Light"/>
                </a:rPr>
                <a:t>If you don't define what you're all about, others will. </a:t>
              </a:r>
            </a:p>
          </p:txBody>
        </p:sp>
        <p:sp>
          <p:nvSpPr>
            <p:cNvPr id="8" name="TextBox 8"/>
            <p:cNvSpPr txBox="1"/>
            <p:nvPr/>
          </p:nvSpPr>
          <p:spPr>
            <a:xfrm>
              <a:off x="0" y="-95250"/>
              <a:ext cx="8577677" cy="702310"/>
            </a:xfrm>
            <a:prstGeom prst="rect">
              <a:avLst/>
            </a:prstGeom>
          </p:spPr>
          <p:txBody>
            <a:bodyPr lIns="0" tIns="0" rIns="0" bIns="0" rtlCol="0" anchor="t">
              <a:spAutoFit/>
            </a:bodyPr>
            <a:lstStyle/>
            <a:p>
              <a:pPr>
                <a:lnSpc>
                  <a:spcPts val="4590"/>
                </a:lnSpc>
              </a:pPr>
              <a:r>
                <a:rPr lang="en-US" sz="3000" spc="330">
                  <a:solidFill>
                    <a:srgbClr val="F8FBFD"/>
                  </a:solidFill>
                  <a:latin typeface="Montserrat Classic"/>
                </a:rPr>
                <a:t>YOUR "BRAND"</a:t>
              </a:r>
            </a:p>
          </p:txBody>
        </p:sp>
      </p:grpSp>
      <p:sp>
        <p:nvSpPr>
          <p:cNvPr id="9" name="TextBox 9"/>
          <p:cNvSpPr txBox="1"/>
          <p:nvPr/>
        </p:nvSpPr>
        <p:spPr>
          <a:xfrm>
            <a:off x="10381173" y="7213180"/>
            <a:ext cx="6472435" cy="1685925"/>
          </a:xfrm>
          <a:prstGeom prst="rect">
            <a:avLst/>
          </a:prstGeom>
        </p:spPr>
        <p:txBody>
          <a:bodyPr lIns="0" tIns="0" rIns="0" bIns="0" rtlCol="0" anchor="t">
            <a:spAutoFit/>
          </a:bodyPr>
          <a:lstStyle/>
          <a:p>
            <a:pPr>
              <a:lnSpc>
                <a:spcPts val="4500"/>
              </a:lnSpc>
            </a:pPr>
            <a:r>
              <a:rPr lang="en-US" sz="3000" spc="30" dirty="0">
                <a:solidFill>
                  <a:srgbClr val="F8FBFD"/>
                </a:solidFill>
                <a:latin typeface="Montserrat Light"/>
              </a:rPr>
              <a:t>Look at what you're already doing, ask for input, and gather your info. It’s a process!</a:t>
            </a:r>
          </a:p>
        </p:txBody>
      </p:sp>
      <p:sp>
        <p:nvSpPr>
          <p:cNvPr id="10" name="TextBox 10"/>
          <p:cNvSpPr txBox="1"/>
          <p:nvPr/>
        </p:nvSpPr>
        <p:spPr>
          <a:xfrm>
            <a:off x="10381173" y="6573191"/>
            <a:ext cx="6433258" cy="550545"/>
          </a:xfrm>
          <a:prstGeom prst="rect">
            <a:avLst/>
          </a:prstGeom>
        </p:spPr>
        <p:txBody>
          <a:bodyPr lIns="0" tIns="0" rIns="0" bIns="0" rtlCol="0" anchor="t">
            <a:spAutoFit/>
          </a:bodyPr>
          <a:lstStyle/>
          <a:p>
            <a:pPr>
              <a:lnSpc>
                <a:spcPts val="4590"/>
              </a:lnSpc>
            </a:pPr>
            <a:r>
              <a:rPr lang="en-US" sz="3000" spc="330">
                <a:solidFill>
                  <a:srgbClr val="F8FBFD"/>
                </a:solidFill>
                <a:latin typeface="Montserrat Classic"/>
              </a:rPr>
              <a:t>ASK AROUND</a:t>
            </a:r>
          </a:p>
        </p:txBody>
      </p:sp>
      <p:grpSp>
        <p:nvGrpSpPr>
          <p:cNvPr id="11" name="Group 11"/>
          <p:cNvGrpSpPr/>
          <p:nvPr/>
        </p:nvGrpSpPr>
        <p:grpSpPr>
          <a:xfrm>
            <a:off x="10420350" y="4054366"/>
            <a:ext cx="6472435" cy="1603855"/>
            <a:chOff x="0" y="-95250"/>
            <a:chExt cx="8629913" cy="2138474"/>
          </a:xfrm>
        </p:grpSpPr>
        <p:sp>
          <p:nvSpPr>
            <p:cNvPr id="12" name="TextBox 12"/>
            <p:cNvSpPr txBox="1"/>
            <p:nvPr/>
          </p:nvSpPr>
          <p:spPr>
            <a:xfrm>
              <a:off x="0" y="569914"/>
              <a:ext cx="8629913" cy="1473310"/>
            </a:xfrm>
            <a:prstGeom prst="rect">
              <a:avLst/>
            </a:prstGeom>
          </p:spPr>
          <p:txBody>
            <a:bodyPr lIns="0" tIns="0" rIns="0" bIns="0" rtlCol="0" anchor="t">
              <a:spAutoFit/>
            </a:bodyPr>
            <a:lstStyle/>
            <a:p>
              <a:pPr>
                <a:lnSpc>
                  <a:spcPts val="4500"/>
                </a:lnSpc>
              </a:pPr>
              <a:r>
                <a:rPr lang="en-US" sz="3000" spc="30" dirty="0">
                  <a:solidFill>
                    <a:srgbClr val="F8FBFD"/>
                  </a:solidFill>
                  <a:latin typeface="Montserrat Light"/>
                </a:rPr>
                <a:t>People start off skeptical, but as the promise is kept, trust grows.</a:t>
              </a:r>
            </a:p>
          </p:txBody>
        </p:sp>
        <p:sp>
          <p:nvSpPr>
            <p:cNvPr id="13" name="TextBox 13"/>
            <p:cNvSpPr txBox="1"/>
            <p:nvPr/>
          </p:nvSpPr>
          <p:spPr>
            <a:xfrm>
              <a:off x="0" y="-95250"/>
              <a:ext cx="8577677" cy="702310"/>
            </a:xfrm>
            <a:prstGeom prst="rect">
              <a:avLst/>
            </a:prstGeom>
          </p:spPr>
          <p:txBody>
            <a:bodyPr lIns="0" tIns="0" rIns="0" bIns="0" rtlCol="0" anchor="t">
              <a:spAutoFit/>
            </a:bodyPr>
            <a:lstStyle/>
            <a:p>
              <a:pPr>
                <a:lnSpc>
                  <a:spcPts val="4590"/>
                </a:lnSpc>
              </a:pPr>
              <a:r>
                <a:rPr lang="en-US" sz="3000" spc="330">
                  <a:solidFill>
                    <a:srgbClr val="F8FBFD"/>
                  </a:solidFill>
                  <a:latin typeface="Montserrat Classic"/>
                </a:rPr>
                <a:t>THINK IN RELATIONSHIP</a:t>
              </a:r>
            </a:p>
          </p:txBody>
        </p:sp>
      </p:grpSp>
      <p:sp>
        <p:nvSpPr>
          <p:cNvPr id="14" name="TextBox 3">
            <a:extLst>
              <a:ext uri="{FF2B5EF4-FFF2-40B4-BE49-F238E27FC236}">
                <a16:creationId xmlns:a16="http://schemas.microsoft.com/office/drawing/2014/main" id="{27BB7D7D-2364-898F-DA32-872FC44249CE}"/>
              </a:ext>
            </a:extLst>
          </p:cNvPr>
          <p:cNvSpPr txBox="1"/>
          <p:nvPr/>
        </p:nvSpPr>
        <p:spPr>
          <a:xfrm>
            <a:off x="457200" y="360386"/>
            <a:ext cx="6741275" cy="1103828"/>
          </a:xfrm>
          <a:prstGeom prst="rect">
            <a:avLst/>
          </a:prstGeom>
        </p:spPr>
        <p:txBody>
          <a:bodyPr lIns="0" tIns="0" rIns="0" bIns="0" rtlCol="0" anchor="t">
            <a:spAutoFit/>
          </a:bodyPr>
          <a:lstStyle/>
          <a:p>
            <a:pPr>
              <a:lnSpc>
                <a:spcPts val="9450"/>
              </a:lnSpc>
            </a:pPr>
            <a:r>
              <a:rPr lang="en-US" sz="6000" spc="67" dirty="0">
                <a:solidFill>
                  <a:srgbClr val="053D57"/>
                </a:solidFill>
                <a:latin typeface="Montserrat Classic Bold"/>
              </a:rPr>
              <a:t>Identity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12562" b="12562"/>
          <a:stretch>
            <a:fillRect/>
          </a:stretch>
        </p:blipFill>
        <p:spPr>
          <a:xfrm>
            <a:off x="0" y="0"/>
            <a:ext cx="18288000" cy="10287000"/>
          </a:xfrm>
          <a:prstGeom prst="rect">
            <a:avLst/>
          </a:prstGeom>
        </p:spPr>
      </p:pic>
      <p:sp>
        <p:nvSpPr>
          <p:cNvPr id="3" name="AutoShape 3"/>
          <p:cNvSpPr/>
          <p:nvPr/>
        </p:nvSpPr>
        <p:spPr>
          <a:xfrm>
            <a:off x="1028700" y="1028700"/>
            <a:ext cx="16230600" cy="8914063"/>
          </a:xfrm>
          <a:prstGeom prst="rect">
            <a:avLst/>
          </a:prstGeom>
          <a:solidFill>
            <a:srgbClr val="053D57">
              <a:alpha val="89804"/>
            </a:srgbClr>
          </a:solidFill>
        </p:spPr>
      </p:sp>
      <p:sp>
        <p:nvSpPr>
          <p:cNvPr id="4" name="Freeform 4"/>
          <p:cNvSpPr/>
          <p:nvPr/>
        </p:nvSpPr>
        <p:spPr>
          <a:xfrm>
            <a:off x="10428496" y="6146731"/>
            <a:ext cx="2138743" cy="3334637"/>
          </a:xfrm>
          <a:custGeom>
            <a:avLst/>
            <a:gdLst/>
            <a:ahLst/>
            <a:cxnLst/>
            <a:rect l="l" t="t" r="r" b="b"/>
            <a:pathLst>
              <a:path w="2138743" h="3334637">
                <a:moveTo>
                  <a:pt x="0" y="0"/>
                </a:moveTo>
                <a:lnTo>
                  <a:pt x="2138743" y="0"/>
                </a:lnTo>
                <a:lnTo>
                  <a:pt x="2138743" y="3334637"/>
                </a:lnTo>
                <a:lnTo>
                  <a:pt x="0" y="3334637"/>
                </a:lnTo>
                <a:lnTo>
                  <a:pt x="0" y="0"/>
                </a:lnTo>
                <a:close/>
              </a:path>
            </a:pathLst>
          </a:custGeom>
          <a:blipFill>
            <a:blip r:embed="rId4"/>
            <a:stretch>
              <a:fillRect t="-1758" b="-1758"/>
            </a:stretch>
          </a:blipFill>
        </p:spPr>
      </p:sp>
      <p:sp>
        <p:nvSpPr>
          <p:cNvPr id="5" name="Freeform 5"/>
          <p:cNvSpPr/>
          <p:nvPr/>
        </p:nvSpPr>
        <p:spPr>
          <a:xfrm>
            <a:off x="5558371" y="6146731"/>
            <a:ext cx="1948705" cy="3334637"/>
          </a:xfrm>
          <a:custGeom>
            <a:avLst/>
            <a:gdLst/>
            <a:ahLst/>
            <a:cxnLst/>
            <a:rect l="l" t="t" r="r" b="b"/>
            <a:pathLst>
              <a:path w="1948705" h="3334637">
                <a:moveTo>
                  <a:pt x="0" y="0"/>
                </a:moveTo>
                <a:lnTo>
                  <a:pt x="1948705" y="0"/>
                </a:lnTo>
                <a:lnTo>
                  <a:pt x="1948705" y="3334637"/>
                </a:lnTo>
                <a:lnTo>
                  <a:pt x="0" y="3334637"/>
                </a:lnTo>
                <a:lnTo>
                  <a:pt x="0" y="0"/>
                </a:lnTo>
                <a:close/>
              </a:path>
            </a:pathLst>
          </a:custGeom>
          <a:blipFill>
            <a:blip r:embed="rId5"/>
            <a:stretch>
              <a:fillRect/>
            </a:stretch>
          </a:blipFill>
        </p:spPr>
      </p:sp>
      <p:sp>
        <p:nvSpPr>
          <p:cNvPr id="6" name="TextBox 6"/>
          <p:cNvSpPr txBox="1"/>
          <p:nvPr/>
        </p:nvSpPr>
        <p:spPr>
          <a:xfrm>
            <a:off x="2860088" y="3616787"/>
            <a:ext cx="12567824" cy="2066925"/>
          </a:xfrm>
          <a:prstGeom prst="rect">
            <a:avLst/>
          </a:prstGeom>
        </p:spPr>
        <p:txBody>
          <a:bodyPr lIns="0" tIns="0" rIns="0" bIns="0" rtlCol="0" anchor="t">
            <a:spAutoFit/>
          </a:bodyPr>
          <a:lstStyle/>
          <a:p>
            <a:pPr algn="ctr">
              <a:lnSpc>
                <a:spcPts val="8104"/>
              </a:lnSpc>
            </a:pPr>
            <a:r>
              <a:rPr lang="en-US" sz="6753" spc="499">
                <a:solidFill>
                  <a:srgbClr val="F8FBFD"/>
                </a:solidFill>
                <a:latin typeface="Montserrat Classic"/>
              </a:rPr>
              <a:t>Walk in the Way of Jesus.</a:t>
            </a:r>
          </a:p>
          <a:p>
            <a:pPr algn="ctr">
              <a:lnSpc>
                <a:spcPts val="8104"/>
              </a:lnSpc>
            </a:pPr>
            <a:r>
              <a:rPr lang="en-US" sz="6753" spc="499">
                <a:solidFill>
                  <a:srgbClr val="F8FBFD"/>
                </a:solidFill>
                <a:latin typeface="Montserrat Classic"/>
              </a:rPr>
              <a:t>Change the World.</a:t>
            </a:r>
          </a:p>
        </p:txBody>
      </p:sp>
      <p:sp>
        <p:nvSpPr>
          <p:cNvPr id="7" name="TextBox 7"/>
          <p:cNvSpPr txBox="1"/>
          <p:nvPr/>
        </p:nvSpPr>
        <p:spPr>
          <a:xfrm>
            <a:off x="2260915" y="2013585"/>
            <a:ext cx="13766170" cy="973455"/>
          </a:xfrm>
          <a:prstGeom prst="rect">
            <a:avLst/>
          </a:prstGeom>
        </p:spPr>
        <p:txBody>
          <a:bodyPr lIns="0" tIns="0" rIns="0" bIns="0" rtlCol="0" anchor="t">
            <a:spAutoFit/>
          </a:bodyPr>
          <a:lstStyle/>
          <a:p>
            <a:pPr algn="ctr">
              <a:lnSpc>
                <a:spcPts val="7860"/>
              </a:lnSpc>
            </a:pPr>
            <a:r>
              <a:rPr lang="en-US" sz="6000" spc="174">
                <a:solidFill>
                  <a:srgbClr val="F8FBFD"/>
                </a:solidFill>
                <a:latin typeface="Montserrat Classic Bold"/>
              </a:rPr>
              <a:t>WHAT IS OUR PROMISE?</a:t>
            </a:r>
          </a:p>
        </p:txBody>
      </p:sp>
      <p:sp>
        <p:nvSpPr>
          <p:cNvPr id="8" name="AutoShape 8"/>
          <p:cNvSpPr/>
          <p:nvPr/>
        </p:nvSpPr>
        <p:spPr>
          <a:xfrm flipV="1">
            <a:off x="8333764" y="7775951"/>
            <a:ext cx="1620473" cy="19050"/>
          </a:xfrm>
          <a:prstGeom prst="line">
            <a:avLst/>
          </a:prstGeom>
          <a:ln w="38100" cap="flat">
            <a:solidFill>
              <a:srgbClr val="FFFFFF"/>
            </a:solidFill>
            <a:prstDash val="solid"/>
            <a:headEnd type="none" w="sm" len="sm"/>
            <a:tailEnd type="arrow" w="med" len="sm"/>
          </a:ln>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12562" b="12562"/>
          <a:stretch>
            <a:fillRect/>
          </a:stretch>
        </p:blipFill>
        <p:spPr>
          <a:xfrm>
            <a:off x="0" y="0"/>
            <a:ext cx="18288000" cy="10287000"/>
          </a:xfrm>
          <a:prstGeom prst="rect">
            <a:avLst/>
          </a:prstGeom>
        </p:spPr>
      </p:pic>
      <p:sp>
        <p:nvSpPr>
          <p:cNvPr id="3" name="AutoShape 3"/>
          <p:cNvSpPr/>
          <p:nvPr/>
        </p:nvSpPr>
        <p:spPr>
          <a:xfrm>
            <a:off x="1028700" y="1028700"/>
            <a:ext cx="16230600" cy="8229600"/>
          </a:xfrm>
          <a:prstGeom prst="rect">
            <a:avLst/>
          </a:prstGeom>
          <a:solidFill>
            <a:srgbClr val="FFFFFF">
              <a:alpha val="78824"/>
            </a:srgbClr>
          </a:solidFill>
        </p:spPr>
      </p:sp>
      <p:sp>
        <p:nvSpPr>
          <p:cNvPr id="4" name="TextBox 4"/>
          <p:cNvSpPr txBox="1"/>
          <p:nvPr/>
        </p:nvSpPr>
        <p:spPr>
          <a:xfrm>
            <a:off x="2260915" y="1925320"/>
            <a:ext cx="13766170" cy="1140460"/>
          </a:xfrm>
          <a:prstGeom prst="rect">
            <a:avLst/>
          </a:prstGeom>
        </p:spPr>
        <p:txBody>
          <a:bodyPr lIns="0" tIns="0" rIns="0" bIns="0" rtlCol="0" anchor="t">
            <a:spAutoFit/>
          </a:bodyPr>
          <a:lstStyle/>
          <a:p>
            <a:pPr algn="ctr">
              <a:lnSpc>
                <a:spcPts val="9169"/>
              </a:lnSpc>
            </a:pPr>
            <a:r>
              <a:rPr lang="en-US" sz="6999" spc="202">
                <a:solidFill>
                  <a:srgbClr val="071C3C"/>
                </a:solidFill>
                <a:latin typeface="Montserrat Classic Bold"/>
              </a:rPr>
              <a:t>ACTIVITY TIME</a:t>
            </a:r>
          </a:p>
        </p:txBody>
      </p:sp>
      <p:sp>
        <p:nvSpPr>
          <p:cNvPr id="5" name="TextBox 5"/>
          <p:cNvSpPr txBox="1"/>
          <p:nvPr/>
        </p:nvSpPr>
        <p:spPr>
          <a:xfrm>
            <a:off x="3003389" y="3735670"/>
            <a:ext cx="12281221" cy="3520096"/>
          </a:xfrm>
          <a:prstGeom prst="rect">
            <a:avLst/>
          </a:prstGeom>
        </p:spPr>
        <p:txBody>
          <a:bodyPr lIns="0" tIns="0" rIns="0" bIns="0" rtlCol="0" anchor="t">
            <a:spAutoFit/>
          </a:bodyPr>
          <a:lstStyle/>
          <a:p>
            <a:pPr algn="ctr">
              <a:lnSpc>
                <a:spcPts val="9219"/>
              </a:lnSpc>
            </a:pPr>
            <a:r>
              <a:rPr lang="en-US" sz="7682" spc="568">
                <a:solidFill>
                  <a:srgbClr val="071C3C"/>
                </a:solidFill>
                <a:latin typeface="Montserrat Classic"/>
              </a:rPr>
              <a:t>What do people count on your church to deliver?</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31" b="331"/>
          <a:stretch>
            <a:fillRect/>
          </a:stretch>
        </p:blipFill>
        <p:spPr>
          <a:xfrm>
            <a:off x="0" y="0"/>
            <a:ext cx="18288000" cy="10287000"/>
          </a:xfrm>
          <a:prstGeom prst="rect">
            <a:avLst/>
          </a:prstGeom>
        </p:spPr>
      </p:pic>
      <p:grpSp>
        <p:nvGrpSpPr>
          <p:cNvPr id="3" name="Group 3"/>
          <p:cNvGrpSpPr/>
          <p:nvPr/>
        </p:nvGrpSpPr>
        <p:grpSpPr>
          <a:xfrm>
            <a:off x="1028700" y="2220037"/>
            <a:ext cx="15092155" cy="5848634"/>
            <a:chOff x="0" y="-47625"/>
            <a:chExt cx="20122873" cy="7798178"/>
          </a:xfrm>
        </p:grpSpPr>
        <p:sp>
          <p:nvSpPr>
            <p:cNvPr id="4" name="TextBox 4"/>
            <p:cNvSpPr txBox="1"/>
            <p:nvPr/>
          </p:nvSpPr>
          <p:spPr>
            <a:xfrm>
              <a:off x="0" y="-47625"/>
              <a:ext cx="20122873" cy="3171825"/>
            </a:xfrm>
            <a:prstGeom prst="rect">
              <a:avLst/>
            </a:prstGeom>
          </p:spPr>
          <p:txBody>
            <a:bodyPr lIns="0" tIns="0" rIns="0" bIns="0" rtlCol="0" anchor="t">
              <a:spAutoFit/>
            </a:bodyPr>
            <a:lstStyle/>
            <a:p>
              <a:pPr>
                <a:lnSpc>
                  <a:spcPts val="9450"/>
                </a:lnSpc>
              </a:pPr>
              <a:r>
                <a:rPr lang="en-US" sz="7500" spc="67">
                  <a:solidFill>
                    <a:srgbClr val="053D57"/>
                  </a:solidFill>
                  <a:latin typeface="Montserrat Classic Bold"/>
                </a:rPr>
                <a:t>What do people count on your church to deliver?</a:t>
              </a:r>
            </a:p>
          </p:txBody>
        </p:sp>
        <p:sp>
          <p:nvSpPr>
            <p:cNvPr id="5" name="TextBox 5"/>
            <p:cNvSpPr txBox="1"/>
            <p:nvPr/>
          </p:nvSpPr>
          <p:spPr>
            <a:xfrm>
              <a:off x="0" y="4674240"/>
              <a:ext cx="17221200" cy="3076313"/>
            </a:xfrm>
            <a:prstGeom prst="rect">
              <a:avLst/>
            </a:prstGeom>
          </p:spPr>
          <p:txBody>
            <a:bodyPr wrap="square" lIns="0" tIns="0" rIns="0" bIns="0" rtlCol="0" anchor="t">
              <a:spAutoFit/>
            </a:bodyPr>
            <a:lstStyle/>
            <a:p>
              <a:pPr>
                <a:lnSpc>
                  <a:spcPts val="4590"/>
                </a:lnSpc>
              </a:pPr>
              <a:r>
                <a:rPr lang="en-US" sz="3000" spc="330" dirty="0">
                  <a:solidFill>
                    <a:srgbClr val="053D57"/>
                  </a:solidFill>
                  <a:latin typeface="Montserrat Classic"/>
                </a:rPr>
                <a:t>YOU CAN TAKE THIS QUESTION BACK TO YOUR CHURCH COMMITTEES, YOUR VESTRY, YOUR ORGANIZATION'S BOARD, ETC. YOU MAY BE SURPRISED BY WHAT COMES BACK.</a:t>
              </a:r>
            </a:p>
          </p:txBody>
        </p:sp>
        <p:sp>
          <p:nvSpPr>
            <p:cNvPr id="6" name="AutoShape 6"/>
            <p:cNvSpPr/>
            <p:nvPr/>
          </p:nvSpPr>
          <p:spPr>
            <a:xfrm>
              <a:off x="0" y="3830950"/>
              <a:ext cx="5915653" cy="231790"/>
            </a:xfrm>
            <a:prstGeom prst="rect">
              <a:avLst/>
            </a:prstGeom>
            <a:solidFill>
              <a:srgbClr val="053D57"/>
            </a:solidFill>
          </p:spPr>
        </p:sp>
      </p:grpSp>
      <p:sp>
        <p:nvSpPr>
          <p:cNvPr id="7" name="TextBox 7"/>
          <p:cNvSpPr txBox="1"/>
          <p:nvPr/>
        </p:nvSpPr>
        <p:spPr>
          <a:xfrm>
            <a:off x="5720642" y="1028700"/>
            <a:ext cx="11538658" cy="571500"/>
          </a:xfrm>
          <a:prstGeom prst="rect">
            <a:avLst/>
          </a:prstGeom>
        </p:spPr>
        <p:txBody>
          <a:bodyPr lIns="0" tIns="0" rIns="0" bIns="0" rtlCol="0" anchor="t">
            <a:spAutoFit/>
          </a:bodyPr>
          <a:lstStyle/>
          <a:p>
            <a:pPr algn="r">
              <a:lnSpc>
                <a:spcPts val="4559"/>
              </a:lnSpc>
            </a:pPr>
            <a:r>
              <a:rPr lang="en-US" sz="3799" spc="281">
                <a:solidFill>
                  <a:srgbClr val="053D57"/>
                </a:solidFill>
                <a:latin typeface="Montserrat Classic Bold"/>
              </a:rPr>
              <a:t>Let's share!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53D57"/>
        </a:solidFill>
        <a:effectLst/>
      </p:bgPr>
    </p:bg>
    <p:spTree>
      <p:nvGrpSpPr>
        <p:cNvPr id="1" name=""/>
        <p:cNvGrpSpPr/>
        <p:nvPr/>
      </p:nvGrpSpPr>
      <p:grpSpPr>
        <a:xfrm>
          <a:off x="0" y="0"/>
          <a:ext cx="0" cy="0"/>
          <a:chOff x="0" y="0"/>
          <a:chExt cx="0" cy="0"/>
        </a:xfrm>
      </p:grpSpPr>
      <p:sp>
        <p:nvSpPr>
          <p:cNvPr id="2" name="AutoShape 2"/>
          <p:cNvSpPr/>
          <p:nvPr/>
        </p:nvSpPr>
        <p:spPr>
          <a:xfrm>
            <a:off x="9011982" y="-401130"/>
            <a:ext cx="9708270" cy="11089261"/>
          </a:xfrm>
          <a:prstGeom prst="rect">
            <a:avLst/>
          </a:prstGeom>
          <a:solidFill>
            <a:srgbClr val="F8FBFD"/>
          </a:solidFill>
        </p:spPr>
      </p:sp>
      <p:grpSp>
        <p:nvGrpSpPr>
          <p:cNvPr id="3" name="Group 3"/>
          <p:cNvGrpSpPr/>
          <p:nvPr/>
        </p:nvGrpSpPr>
        <p:grpSpPr>
          <a:xfrm>
            <a:off x="10420350" y="1028700"/>
            <a:ext cx="6472435" cy="4165182"/>
            <a:chOff x="0" y="0"/>
            <a:chExt cx="8629913" cy="5553576"/>
          </a:xfrm>
        </p:grpSpPr>
        <p:sp>
          <p:nvSpPr>
            <p:cNvPr id="4" name="TextBox 4"/>
            <p:cNvSpPr txBox="1"/>
            <p:nvPr/>
          </p:nvSpPr>
          <p:spPr>
            <a:xfrm>
              <a:off x="0" y="-9525"/>
              <a:ext cx="8629913" cy="1406525"/>
            </a:xfrm>
            <a:prstGeom prst="rect">
              <a:avLst/>
            </a:prstGeom>
          </p:spPr>
          <p:txBody>
            <a:bodyPr lIns="0" tIns="0" rIns="0" bIns="0" rtlCol="0" anchor="t">
              <a:spAutoFit/>
            </a:bodyPr>
            <a:lstStyle/>
            <a:p>
              <a:pPr>
                <a:lnSpc>
                  <a:spcPts val="4200"/>
                </a:lnSpc>
              </a:pPr>
              <a:r>
                <a:rPr lang="en-US" sz="3500" spc="259">
                  <a:solidFill>
                    <a:srgbClr val="053D57"/>
                  </a:solidFill>
                  <a:latin typeface="Montserrat Classic Bold"/>
                </a:rPr>
                <a:t>Elements of brand identity</a:t>
              </a:r>
            </a:p>
          </p:txBody>
        </p:sp>
        <p:sp>
          <p:nvSpPr>
            <p:cNvPr id="5" name="TextBox 5"/>
            <p:cNvSpPr txBox="1"/>
            <p:nvPr/>
          </p:nvSpPr>
          <p:spPr>
            <a:xfrm>
              <a:off x="0" y="1810251"/>
              <a:ext cx="8629913" cy="3743325"/>
            </a:xfrm>
            <a:prstGeom prst="rect">
              <a:avLst/>
            </a:prstGeom>
          </p:spPr>
          <p:txBody>
            <a:bodyPr lIns="0" tIns="0" rIns="0" bIns="0" rtlCol="0" anchor="t">
              <a:spAutoFit/>
            </a:bodyPr>
            <a:lstStyle/>
            <a:p>
              <a:pPr>
                <a:lnSpc>
                  <a:spcPts val="4500"/>
                </a:lnSpc>
              </a:pPr>
              <a:r>
                <a:rPr lang="en-US" sz="3000" spc="30">
                  <a:solidFill>
                    <a:srgbClr val="053D57"/>
                  </a:solidFill>
                  <a:latin typeface="Montserrat Light"/>
                </a:rPr>
                <a:t>-Logo</a:t>
              </a:r>
            </a:p>
            <a:p>
              <a:pPr>
                <a:lnSpc>
                  <a:spcPts val="4500"/>
                </a:lnSpc>
              </a:pPr>
              <a:r>
                <a:rPr lang="en-US" sz="3000" spc="30">
                  <a:solidFill>
                    <a:srgbClr val="053D57"/>
                  </a:solidFill>
                  <a:latin typeface="Montserrat Light"/>
                </a:rPr>
                <a:t>-Colors</a:t>
              </a:r>
            </a:p>
            <a:p>
              <a:pPr>
                <a:lnSpc>
                  <a:spcPts val="4500"/>
                </a:lnSpc>
              </a:pPr>
              <a:r>
                <a:rPr lang="en-US" sz="3000" spc="30">
                  <a:solidFill>
                    <a:srgbClr val="053D57"/>
                  </a:solidFill>
                  <a:latin typeface="Montserrat Light"/>
                </a:rPr>
                <a:t>-Tagline</a:t>
              </a:r>
            </a:p>
            <a:p>
              <a:pPr>
                <a:lnSpc>
                  <a:spcPts val="4500"/>
                </a:lnSpc>
              </a:pPr>
              <a:r>
                <a:rPr lang="en-US" sz="3000" spc="30">
                  <a:solidFill>
                    <a:srgbClr val="053D57"/>
                  </a:solidFill>
                  <a:latin typeface="Montserrat Light"/>
                </a:rPr>
                <a:t>-Voice and tone</a:t>
              </a:r>
            </a:p>
            <a:p>
              <a:pPr>
                <a:lnSpc>
                  <a:spcPts val="4500"/>
                </a:lnSpc>
              </a:pPr>
              <a:r>
                <a:rPr lang="en-US" sz="3000" spc="30">
                  <a:solidFill>
                    <a:srgbClr val="053D57"/>
                  </a:solidFill>
                  <a:latin typeface="Montserrat Light"/>
                </a:rPr>
                <a:t>-Fonts</a:t>
              </a:r>
            </a:p>
          </p:txBody>
        </p:sp>
      </p:grpSp>
      <p:grpSp>
        <p:nvGrpSpPr>
          <p:cNvPr id="6" name="Group 6"/>
          <p:cNvGrpSpPr/>
          <p:nvPr/>
        </p:nvGrpSpPr>
        <p:grpSpPr>
          <a:xfrm>
            <a:off x="609600" y="1549003"/>
            <a:ext cx="7122275" cy="4961544"/>
            <a:chOff x="-711197" y="456921"/>
            <a:chExt cx="9496367" cy="6615391"/>
          </a:xfrm>
        </p:grpSpPr>
        <p:sp>
          <p:nvSpPr>
            <p:cNvPr id="7" name="TextBox 7"/>
            <p:cNvSpPr txBox="1"/>
            <p:nvPr/>
          </p:nvSpPr>
          <p:spPr>
            <a:xfrm>
              <a:off x="-203197" y="3900487"/>
              <a:ext cx="8988367" cy="3171825"/>
            </a:xfrm>
            <a:prstGeom prst="rect">
              <a:avLst/>
            </a:prstGeom>
          </p:spPr>
          <p:txBody>
            <a:bodyPr lIns="0" tIns="0" rIns="0" bIns="0" rtlCol="0" anchor="t">
              <a:spAutoFit/>
            </a:bodyPr>
            <a:lstStyle/>
            <a:p>
              <a:pPr>
                <a:lnSpc>
                  <a:spcPts val="9450"/>
                </a:lnSpc>
              </a:pPr>
              <a:r>
                <a:rPr lang="en-US" sz="7500" spc="67" dirty="0">
                  <a:solidFill>
                    <a:srgbClr val="F8FBFD"/>
                  </a:solidFill>
                  <a:latin typeface="Montserrat Classic Bold"/>
                </a:rPr>
                <a:t>define the details</a:t>
              </a:r>
            </a:p>
          </p:txBody>
        </p:sp>
        <p:sp>
          <p:nvSpPr>
            <p:cNvPr id="8" name="AutoShape 8"/>
            <p:cNvSpPr/>
            <p:nvPr/>
          </p:nvSpPr>
          <p:spPr>
            <a:xfrm>
              <a:off x="-711197" y="456921"/>
              <a:ext cx="3962400" cy="169641"/>
            </a:xfrm>
            <a:prstGeom prst="rect">
              <a:avLst/>
            </a:prstGeom>
            <a:solidFill>
              <a:srgbClr val="F8FBFD"/>
            </a:solidFill>
          </p:spPr>
          <p:txBody>
            <a:bodyPr/>
            <a:lstStyle/>
            <a:p>
              <a:endParaRPr lang="en-US" dirty="0"/>
            </a:p>
          </p:txBody>
        </p:sp>
      </p:grpSp>
      <p:sp>
        <p:nvSpPr>
          <p:cNvPr id="9" name="TextBox 7">
            <a:extLst>
              <a:ext uri="{FF2B5EF4-FFF2-40B4-BE49-F238E27FC236}">
                <a16:creationId xmlns:a16="http://schemas.microsoft.com/office/drawing/2014/main" id="{763661DA-BFF3-78E5-3B05-3AE7FE785BA0}"/>
              </a:ext>
            </a:extLst>
          </p:cNvPr>
          <p:cNvSpPr txBox="1"/>
          <p:nvPr/>
        </p:nvSpPr>
        <p:spPr>
          <a:xfrm>
            <a:off x="609600" y="266700"/>
            <a:ext cx="6741275" cy="1103828"/>
          </a:xfrm>
          <a:prstGeom prst="rect">
            <a:avLst/>
          </a:prstGeom>
        </p:spPr>
        <p:txBody>
          <a:bodyPr lIns="0" tIns="0" rIns="0" bIns="0" rtlCol="0" anchor="t">
            <a:spAutoFit/>
          </a:bodyPr>
          <a:lstStyle/>
          <a:p>
            <a:pPr>
              <a:lnSpc>
                <a:spcPts val="9450"/>
              </a:lnSpc>
            </a:pPr>
            <a:r>
              <a:rPr lang="en-US" sz="4800" spc="67" dirty="0">
                <a:solidFill>
                  <a:srgbClr val="F8FBFD"/>
                </a:solidFill>
                <a:latin typeface="Montserrat Classic Bold"/>
              </a:rPr>
              <a:t>Process</a:t>
            </a:r>
          </a:p>
        </p:txBody>
      </p:sp>
      <p:sp>
        <p:nvSpPr>
          <p:cNvPr id="10" name="AutoShape 6">
            <a:extLst>
              <a:ext uri="{FF2B5EF4-FFF2-40B4-BE49-F238E27FC236}">
                <a16:creationId xmlns:a16="http://schemas.microsoft.com/office/drawing/2014/main" id="{B1B574F6-9254-A634-B62C-F68105C413A6}"/>
              </a:ext>
            </a:extLst>
          </p:cNvPr>
          <p:cNvSpPr/>
          <p:nvPr/>
        </p:nvSpPr>
        <p:spPr>
          <a:xfrm>
            <a:off x="16611600" y="9791700"/>
            <a:ext cx="4436740" cy="173843"/>
          </a:xfrm>
          <a:prstGeom prst="rect">
            <a:avLst/>
          </a:prstGeom>
          <a:solidFill>
            <a:srgbClr val="053D57"/>
          </a:solid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320</TotalTime>
  <Words>1768</Words>
  <Application>Microsoft Macintosh PowerPoint</Application>
  <PresentationFormat>Custom</PresentationFormat>
  <Paragraphs>169</Paragraphs>
  <Slides>17</Slides>
  <Notes>10</Notes>
  <HiddenSlides>1</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Montserrat Classic</vt:lpstr>
      <vt:lpstr>Calibri</vt:lpstr>
      <vt:lpstr>Montserrat Classic Bold</vt:lpstr>
      <vt:lpstr>Arial</vt:lpstr>
      <vt:lpstr>Nunito Sans Regular</vt:lpstr>
      <vt:lpstr>Montserrat Light Bold</vt:lpstr>
      <vt:lpstr>Avenir</vt:lpstr>
      <vt:lpstr>Montserrat Light</vt:lpstr>
      <vt:lpstr>Nunito Sans Regular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Being Prepared: Essential Tools for Church Communications</dc:title>
  <cp:lastModifiedBy>Rachel Sparkman</cp:lastModifiedBy>
  <cp:revision>3</cp:revision>
  <dcterms:created xsi:type="dcterms:W3CDTF">2006-08-16T00:00:00Z</dcterms:created>
  <dcterms:modified xsi:type="dcterms:W3CDTF">2023-06-08T23:21:54Z</dcterms:modified>
  <dc:identifier>DAFjX7b-_lc</dc:identifier>
</cp:coreProperties>
</file>