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diagrams/drawing7.xml" ContentType="application/vnd.ms-office.drawingml.diagramDrawing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diagrams/drawing6.xml" ContentType="application/vnd.ms-office.drawingml.diagramDrawing+xml"/>
  <Override PartName="/ppt/slides/slide20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Default Extension="svg" ContentType="image/svg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8" r:id="rId1"/>
    <p:sldMasterId id="2147484237" r:id="rId2"/>
  </p:sldMasterIdLst>
  <p:notesMasterIdLst>
    <p:notesMasterId r:id="rId23"/>
  </p:notesMasterIdLst>
  <p:sldIdLst>
    <p:sldId id="262" r:id="rId3"/>
    <p:sldId id="258" r:id="rId4"/>
    <p:sldId id="259" r:id="rId5"/>
    <p:sldId id="261" r:id="rId6"/>
    <p:sldId id="270" r:id="rId7"/>
    <p:sldId id="256" r:id="rId8"/>
    <p:sldId id="260" r:id="rId9"/>
    <p:sldId id="263" r:id="rId10"/>
    <p:sldId id="264" r:id="rId11"/>
    <p:sldId id="265" r:id="rId12"/>
    <p:sldId id="267" r:id="rId13"/>
    <p:sldId id="266" r:id="rId14"/>
    <p:sldId id="271" r:id="rId15"/>
    <p:sldId id="269" r:id="rId16"/>
    <p:sldId id="275" r:id="rId17"/>
    <p:sldId id="276" r:id="rId18"/>
    <p:sldId id="274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3450D-E463-46D8-90DB-C801B034974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3583AB-D66B-41C2-BE1F-DBD78CF3B1F3}">
      <dgm:prSet/>
      <dgm:spPr/>
      <dgm:t>
        <a:bodyPr/>
        <a:lstStyle/>
        <a:p>
          <a:r>
            <a:rPr lang="en-US" dirty="0"/>
            <a:t>Pension Assessment Waiver Program</a:t>
          </a:r>
        </a:p>
      </dgm:t>
    </dgm:pt>
    <dgm:pt modelId="{427CDD81-6180-4BE0-87C6-0D2678F017A2}" type="parTrans" cxnId="{8C89AFB9-CD83-41CC-A7DA-BDDCEEE34320}">
      <dgm:prSet/>
      <dgm:spPr/>
      <dgm:t>
        <a:bodyPr/>
        <a:lstStyle/>
        <a:p>
          <a:endParaRPr lang="en-US"/>
        </a:p>
      </dgm:t>
    </dgm:pt>
    <dgm:pt modelId="{694ECA33-A913-48B4-98B9-EEF30F042B97}" type="sibTrans" cxnId="{8C89AFB9-CD83-41CC-A7DA-BDDCEEE34320}">
      <dgm:prSet/>
      <dgm:spPr/>
      <dgm:t>
        <a:bodyPr/>
        <a:lstStyle/>
        <a:p>
          <a:endParaRPr lang="en-US"/>
        </a:p>
      </dgm:t>
    </dgm:pt>
    <dgm:pt modelId="{D0F1D64B-82B1-4C18-A282-8DA226F02BDE}">
      <dgm:prSet/>
      <dgm:spPr/>
      <dgm:t>
        <a:bodyPr/>
        <a:lstStyle/>
        <a:p>
          <a:r>
            <a:rPr lang="en-US" dirty="0"/>
            <a:t>Available for two months for parishes in need</a:t>
          </a:r>
        </a:p>
      </dgm:t>
    </dgm:pt>
    <dgm:pt modelId="{402B3ADA-B30B-49D0-A08D-03375E5634A4}" type="parTrans" cxnId="{C3FBF219-C9D3-49FC-AF55-3FAD3E5509E2}">
      <dgm:prSet/>
      <dgm:spPr/>
      <dgm:t>
        <a:bodyPr/>
        <a:lstStyle/>
        <a:p>
          <a:endParaRPr lang="en-US"/>
        </a:p>
      </dgm:t>
    </dgm:pt>
    <dgm:pt modelId="{75DFFB5C-9029-46E7-8CA6-B19E73491BE5}" type="sibTrans" cxnId="{C3FBF219-C9D3-49FC-AF55-3FAD3E5509E2}">
      <dgm:prSet/>
      <dgm:spPr/>
      <dgm:t>
        <a:bodyPr/>
        <a:lstStyle/>
        <a:p>
          <a:endParaRPr lang="en-US"/>
        </a:p>
      </dgm:t>
    </dgm:pt>
    <dgm:pt modelId="{3C1E2793-034E-4030-84D0-2A5F4237B638}">
      <dgm:prSet/>
      <dgm:spPr/>
      <dgm:t>
        <a:bodyPr/>
        <a:lstStyle/>
        <a:p>
          <a:r>
            <a:rPr lang="en-US" dirty="0"/>
            <a:t>Requires Bishop’s approval and submission</a:t>
          </a:r>
        </a:p>
      </dgm:t>
    </dgm:pt>
    <dgm:pt modelId="{F97CDC0E-D040-48BF-8B7C-DD17B80BCB62}" type="parTrans" cxnId="{32063D13-8887-4B91-8DF4-BAC1D3608007}">
      <dgm:prSet/>
      <dgm:spPr/>
      <dgm:t>
        <a:bodyPr/>
        <a:lstStyle/>
        <a:p>
          <a:endParaRPr lang="en-US"/>
        </a:p>
      </dgm:t>
    </dgm:pt>
    <dgm:pt modelId="{F1BFC666-0BBB-4867-BD65-891A49230FB5}" type="sibTrans" cxnId="{32063D13-8887-4B91-8DF4-BAC1D3608007}">
      <dgm:prSet/>
      <dgm:spPr/>
      <dgm:t>
        <a:bodyPr/>
        <a:lstStyle/>
        <a:p>
          <a:endParaRPr lang="en-US"/>
        </a:p>
      </dgm:t>
    </dgm:pt>
    <dgm:pt modelId="{0FF879E1-49D7-43DD-9983-01C2772911B3}">
      <dgm:prSet/>
      <dgm:spPr/>
      <dgm:t>
        <a:bodyPr/>
        <a:lstStyle/>
        <a:p>
          <a:r>
            <a:rPr lang="en-US" dirty="0"/>
            <a:t>Waiver of deductibles &amp; out-of-pocket costs</a:t>
          </a:r>
        </a:p>
      </dgm:t>
    </dgm:pt>
    <dgm:pt modelId="{9BCC0F8D-7725-44B9-B4F4-7794160757A4}" type="parTrans" cxnId="{024C2C31-BFA5-455C-9457-094824F74621}">
      <dgm:prSet/>
      <dgm:spPr/>
      <dgm:t>
        <a:bodyPr/>
        <a:lstStyle/>
        <a:p>
          <a:endParaRPr lang="en-US"/>
        </a:p>
      </dgm:t>
    </dgm:pt>
    <dgm:pt modelId="{4F3557D7-A50C-49FF-BA6A-27CE273D80FF}" type="sibTrans" cxnId="{024C2C31-BFA5-455C-9457-094824F74621}">
      <dgm:prSet/>
      <dgm:spPr/>
      <dgm:t>
        <a:bodyPr/>
        <a:lstStyle/>
        <a:p>
          <a:endParaRPr lang="en-US"/>
        </a:p>
      </dgm:t>
    </dgm:pt>
    <dgm:pt modelId="{41A0C728-623F-41D3-AB4A-67DC5A30350E}">
      <dgm:prSet/>
      <dgm:spPr/>
      <dgm:t>
        <a:bodyPr/>
        <a:lstStyle/>
        <a:p>
          <a:r>
            <a:rPr lang="en-US" dirty="0"/>
            <a:t>90-day hardship grace period until June 30</a:t>
          </a:r>
        </a:p>
      </dgm:t>
    </dgm:pt>
    <dgm:pt modelId="{ABB2F025-0139-4AF9-BC10-1885AB520216}" type="parTrans" cxnId="{26E49AD7-BDF1-40BC-84C4-D4419D0E4941}">
      <dgm:prSet/>
      <dgm:spPr/>
      <dgm:t>
        <a:bodyPr/>
        <a:lstStyle/>
        <a:p>
          <a:endParaRPr lang="en-US"/>
        </a:p>
      </dgm:t>
    </dgm:pt>
    <dgm:pt modelId="{9E0D577D-85F3-4A83-8F7A-BA68D9D6FDC3}" type="sibTrans" cxnId="{26E49AD7-BDF1-40BC-84C4-D4419D0E4941}">
      <dgm:prSet/>
      <dgm:spPr/>
      <dgm:t>
        <a:bodyPr/>
        <a:lstStyle/>
        <a:p>
          <a:endParaRPr lang="en-US"/>
        </a:p>
      </dgm:t>
    </dgm:pt>
    <dgm:pt modelId="{F560DF9E-FD32-4AC1-B211-7EBA509FFA2F}">
      <dgm:prSet/>
      <dgm:spPr/>
      <dgm:t>
        <a:bodyPr/>
        <a:lstStyle/>
        <a:p>
          <a:r>
            <a:rPr lang="en-US" dirty="0"/>
            <a:t>pension assessments, health benefits, property &amp; casualty coverage, life insurance, and disability</a:t>
          </a:r>
        </a:p>
      </dgm:t>
    </dgm:pt>
    <dgm:pt modelId="{445C561B-5108-4016-85E3-7BD64D811B44}" type="parTrans" cxnId="{65B93EA1-62ED-4EA3-92A5-D62F02DAA79C}">
      <dgm:prSet/>
      <dgm:spPr/>
      <dgm:t>
        <a:bodyPr/>
        <a:lstStyle/>
        <a:p>
          <a:endParaRPr lang="en-US"/>
        </a:p>
      </dgm:t>
    </dgm:pt>
    <dgm:pt modelId="{522C1F95-B700-494B-BCF2-F4AD26C50EB7}" type="sibTrans" cxnId="{65B93EA1-62ED-4EA3-92A5-D62F02DAA79C}">
      <dgm:prSet/>
      <dgm:spPr/>
      <dgm:t>
        <a:bodyPr/>
        <a:lstStyle/>
        <a:p>
          <a:endParaRPr lang="en-US"/>
        </a:p>
      </dgm:t>
    </dgm:pt>
    <dgm:pt modelId="{EEE76C82-34D5-4627-9693-E39A9557C18A}">
      <dgm:prSet/>
      <dgm:spPr/>
      <dgm:t>
        <a:bodyPr/>
        <a:lstStyle/>
        <a:p>
          <a:r>
            <a:rPr lang="en-US" dirty="0"/>
            <a:t>Note: this may impact PPP, ERC, or payroll tax deferrals</a:t>
          </a:r>
        </a:p>
      </dgm:t>
    </dgm:pt>
    <dgm:pt modelId="{59DE3B07-4DD4-4DC0-B142-30E12244F3C6}" type="parTrans" cxnId="{836ABB15-6DF9-44D7-9A04-9564B73B12CA}">
      <dgm:prSet/>
      <dgm:spPr/>
      <dgm:t>
        <a:bodyPr/>
        <a:lstStyle/>
        <a:p>
          <a:endParaRPr lang="en-US"/>
        </a:p>
      </dgm:t>
    </dgm:pt>
    <dgm:pt modelId="{D9108673-3ECE-4120-AF77-A942DD4ADF22}" type="sibTrans" cxnId="{836ABB15-6DF9-44D7-9A04-9564B73B12CA}">
      <dgm:prSet/>
      <dgm:spPr/>
      <dgm:t>
        <a:bodyPr/>
        <a:lstStyle/>
        <a:p>
          <a:endParaRPr lang="en-US"/>
        </a:p>
      </dgm:t>
    </dgm:pt>
    <dgm:pt modelId="{D7CF94AF-EF3B-4C6B-9B02-241E92990990}">
      <dgm:prSet/>
      <dgm:spPr/>
      <dgm:t>
        <a:bodyPr/>
        <a:lstStyle/>
        <a:p>
          <a:r>
            <a:rPr lang="en-US" dirty="0"/>
            <a:t>Deductibles and out-of-pocket expenses associated with testing and treatment for COVID-19</a:t>
          </a:r>
        </a:p>
      </dgm:t>
    </dgm:pt>
    <dgm:pt modelId="{11F12A2D-999D-4963-830A-43C73CCC43AD}" type="parTrans" cxnId="{8C6CB952-F0E1-4C40-ADD0-2A35125D381C}">
      <dgm:prSet/>
      <dgm:spPr/>
      <dgm:t>
        <a:bodyPr/>
        <a:lstStyle/>
        <a:p>
          <a:endParaRPr lang="en-US"/>
        </a:p>
      </dgm:t>
    </dgm:pt>
    <dgm:pt modelId="{A32D3255-43D3-416D-A2B2-3FD94B4E5C81}" type="sibTrans" cxnId="{8C6CB952-F0E1-4C40-ADD0-2A35125D381C}">
      <dgm:prSet/>
      <dgm:spPr/>
      <dgm:t>
        <a:bodyPr/>
        <a:lstStyle/>
        <a:p>
          <a:endParaRPr lang="en-US"/>
        </a:p>
      </dgm:t>
    </dgm:pt>
    <dgm:pt modelId="{95F9820C-C49D-4769-994D-2084E893B0B5}" type="pres">
      <dgm:prSet presAssocID="{95C3450D-E463-46D8-90DB-C801B03497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176ADC-5198-484A-A661-1D740C91CE4A}" type="pres">
      <dgm:prSet presAssocID="{F33583AB-D66B-41C2-BE1F-DBD78CF3B1F3}" presName="parentText" presStyleLbl="node1" presStyleIdx="0" presStyleCnt="3" custLinFactY="-5579" custLinFactNeighborX="7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E39D8-65E0-48AF-8BFC-A73BCED38D58}" type="pres">
      <dgm:prSet presAssocID="{F33583AB-D66B-41C2-BE1F-DBD78CF3B1F3}" presName="childText" presStyleLbl="revTx" presStyleIdx="0" presStyleCnt="3" custLinFactNeighborX="-610" custLinFactNeighborY="-98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56EE3-286C-47A4-8BB6-E9EE5107FE62}" type="pres">
      <dgm:prSet presAssocID="{0FF879E1-49D7-43DD-9983-01C2772911B3}" presName="parentText" presStyleLbl="node1" presStyleIdx="1" presStyleCnt="3" custLinFactNeighborX="-614" custLinFactNeighborY="-670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A2CED-4602-450A-80DD-55E986EECD98}" type="pres">
      <dgm:prSet presAssocID="{0FF879E1-49D7-43DD-9983-01C2772911B3}" presName="childText" presStyleLbl="revTx" presStyleIdx="1" presStyleCnt="3" custLinFactNeighborX="0" custLinFactNeighborY="-52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EB002-3B69-4CA2-94E8-7D50E11D5A99}" type="pres">
      <dgm:prSet presAssocID="{41A0C728-623F-41D3-AB4A-67DC5A3035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6E562-32A5-4FD7-87C1-88099F804766}" type="pres">
      <dgm:prSet presAssocID="{41A0C728-623F-41D3-AB4A-67DC5A30350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93EA1-62ED-4EA3-92A5-D62F02DAA79C}" srcId="{41A0C728-623F-41D3-AB4A-67DC5A30350E}" destId="{F560DF9E-FD32-4AC1-B211-7EBA509FFA2F}" srcOrd="0" destOrd="0" parTransId="{445C561B-5108-4016-85E3-7BD64D811B44}" sibTransId="{522C1F95-B700-494B-BCF2-F4AD26C50EB7}"/>
    <dgm:cxn modelId="{E5D9F0D1-5AFC-4AF7-984E-7B85B5B4D71A}" type="presOf" srcId="{F560DF9E-FD32-4AC1-B211-7EBA509FFA2F}" destId="{0EF6E562-32A5-4FD7-87C1-88099F804766}" srcOrd="0" destOrd="0" presId="urn:microsoft.com/office/officeart/2005/8/layout/vList2"/>
    <dgm:cxn modelId="{26E49AD7-BDF1-40BC-84C4-D4419D0E4941}" srcId="{95C3450D-E463-46D8-90DB-C801B0349748}" destId="{41A0C728-623F-41D3-AB4A-67DC5A30350E}" srcOrd="2" destOrd="0" parTransId="{ABB2F025-0139-4AF9-BC10-1885AB520216}" sibTransId="{9E0D577D-85F3-4A83-8F7A-BA68D9D6FDC3}"/>
    <dgm:cxn modelId="{8C6CB952-F0E1-4C40-ADD0-2A35125D381C}" srcId="{0FF879E1-49D7-43DD-9983-01C2772911B3}" destId="{D7CF94AF-EF3B-4C6B-9B02-241E92990990}" srcOrd="0" destOrd="0" parTransId="{11F12A2D-999D-4963-830A-43C73CCC43AD}" sibTransId="{A32D3255-43D3-416D-A2B2-3FD94B4E5C81}"/>
    <dgm:cxn modelId="{D3F85DAB-41D9-4F89-84F6-A7C94BC9F747}" type="presOf" srcId="{95C3450D-E463-46D8-90DB-C801B0349748}" destId="{95F9820C-C49D-4769-994D-2084E893B0B5}" srcOrd="0" destOrd="0" presId="urn:microsoft.com/office/officeart/2005/8/layout/vList2"/>
    <dgm:cxn modelId="{C5F7EA00-5268-4220-B69E-94D08D78A85F}" type="presOf" srcId="{EEE76C82-34D5-4627-9693-E39A9557C18A}" destId="{0EF6E562-32A5-4FD7-87C1-88099F804766}" srcOrd="0" destOrd="1" presId="urn:microsoft.com/office/officeart/2005/8/layout/vList2"/>
    <dgm:cxn modelId="{836ABB15-6DF9-44D7-9A04-9564B73B12CA}" srcId="{41A0C728-623F-41D3-AB4A-67DC5A30350E}" destId="{EEE76C82-34D5-4627-9693-E39A9557C18A}" srcOrd="1" destOrd="0" parTransId="{59DE3B07-4DD4-4DC0-B142-30E12244F3C6}" sibTransId="{D9108673-3ECE-4120-AF77-A942DD4ADF22}"/>
    <dgm:cxn modelId="{924FD22C-E0D6-4454-9AF7-10CF6986ECE0}" type="presOf" srcId="{D7CF94AF-EF3B-4C6B-9B02-241E92990990}" destId="{441A2CED-4602-450A-80DD-55E986EECD98}" srcOrd="0" destOrd="0" presId="urn:microsoft.com/office/officeart/2005/8/layout/vList2"/>
    <dgm:cxn modelId="{99031618-A386-4658-8568-3121CEE46C4A}" type="presOf" srcId="{D0F1D64B-82B1-4C18-A282-8DA226F02BDE}" destId="{4DEE39D8-65E0-48AF-8BFC-A73BCED38D58}" srcOrd="0" destOrd="0" presId="urn:microsoft.com/office/officeart/2005/8/layout/vList2"/>
    <dgm:cxn modelId="{C3FBF219-C9D3-49FC-AF55-3FAD3E5509E2}" srcId="{F33583AB-D66B-41C2-BE1F-DBD78CF3B1F3}" destId="{D0F1D64B-82B1-4C18-A282-8DA226F02BDE}" srcOrd="0" destOrd="0" parTransId="{402B3ADA-B30B-49D0-A08D-03375E5634A4}" sibTransId="{75DFFB5C-9029-46E7-8CA6-B19E73491BE5}"/>
    <dgm:cxn modelId="{78FFC497-EC42-4FF5-A6ED-244079734A06}" type="presOf" srcId="{3C1E2793-034E-4030-84D0-2A5F4237B638}" destId="{4DEE39D8-65E0-48AF-8BFC-A73BCED38D58}" srcOrd="0" destOrd="1" presId="urn:microsoft.com/office/officeart/2005/8/layout/vList2"/>
    <dgm:cxn modelId="{778D1C4B-8782-4845-899E-799C0C66F7EE}" type="presOf" srcId="{F33583AB-D66B-41C2-BE1F-DBD78CF3B1F3}" destId="{AF176ADC-5198-484A-A661-1D740C91CE4A}" srcOrd="0" destOrd="0" presId="urn:microsoft.com/office/officeart/2005/8/layout/vList2"/>
    <dgm:cxn modelId="{4628251B-472A-4E17-85F3-5C1A135F53F6}" type="presOf" srcId="{0FF879E1-49D7-43DD-9983-01C2772911B3}" destId="{2D356EE3-286C-47A4-8BB6-E9EE5107FE62}" srcOrd="0" destOrd="0" presId="urn:microsoft.com/office/officeart/2005/8/layout/vList2"/>
    <dgm:cxn modelId="{8C89AFB9-CD83-41CC-A7DA-BDDCEEE34320}" srcId="{95C3450D-E463-46D8-90DB-C801B0349748}" destId="{F33583AB-D66B-41C2-BE1F-DBD78CF3B1F3}" srcOrd="0" destOrd="0" parTransId="{427CDD81-6180-4BE0-87C6-0D2678F017A2}" sibTransId="{694ECA33-A913-48B4-98B9-EEF30F042B97}"/>
    <dgm:cxn modelId="{32063D13-8887-4B91-8DF4-BAC1D3608007}" srcId="{F33583AB-D66B-41C2-BE1F-DBD78CF3B1F3}" destId="{3C1E2793-034E-4030-84D0-2A5F4237B638}" srcOrd="1" destOrd="0" parTransId="{F97CDC0E-D040-48BF-8B7C-DD17B80BCB62}" sibTransId="{F1BFC666-0BBB-4867-BD65-891A49230FB5}"/>
    <dgm:cxn modelId="{A4B32EED-BEA8-465F-B75A-7571A2D64724}" type="presOf" srcId="{41A0C728-623F-41D3-AB4A-67DC5A30350E}" destId="{F70EB002-3B69-4CA2-94E8-7D50E11D5A99}" srcOrd="0" destOrd="0" presId="urn:microsoft.com/office/officeart/2005/8/layout/vList2"/>
    <dgm:cxn modelId="{024C2C31-BFA5-455C-9457-094824F74621}" srcId="{95C3450D-E463-46D8-90DB-C801B0349748}" destId="{0FF879E1-49D7-43DD-9983-01C2772911B3}" srcOrd="1" destOrd="0" parTransId="{9BCC0F8D-7725-44B9-B4F4-7794160757A4}" sibTransId="{4F3557D7-A50C-49FF-BA6A-27CE273D80FF}"/>
    <dgm:cxn modelId="{A923A62E-52CC-492B-93CB-4ECFDF8B7D19}" type="presParOf" srcId="{95F9820C-C49D-4769-994D-2084E893B0B5}" destId="{AF176ADC-5198-484A-A661-1D740C91CE4A}" srcOrd="0" destOrd="0" presId="urn:microsoft.com/office/officeart/2005/8/layout/vList2"/>
    <dgm:cxn modelId="{116A3E21-6E7A-4C33-B14E-362ECF9D7ED8}" type="presParOf" srcId="{95F9820C-C49D-4769-994D-2084E893B0B5}" destId="{4DEE39D8-65E0-48AF-8BFC-A73BCED38D58}" srcOrd="1" destOrd="0" presId="urn:microsoft.com/office/officeart/2005/8/layout/vList2"/>
    <dgm:cxn modelId="{8FCCDE50-12D1-4860-9C0B-1A0E9A472B29}" type="presParOf" srcId="{95F9820C-C49D-4769-994D-2084E893B0B5}" destId="{2D356EE3-286C-47A4-8BB6-E9EE5107FE62}" srcOrd="2" destOrd="0" presId="urn:microsoft.com/office/officeart/2005/8/layout/vList2"/>
    <dgm:cxn modelId="{345DB069-91F7-4B51-B16E-C0F5F12B5571}" type="presParOf" srcId="{95F9820C-C49D-4769-994D-2084E893B0B5}" destId="{441A2CED-4602-450A-80DD-55E986EECD98}" srcOrd="3" destOrd="0" presId="urn:microsoft.com/office/officeart/2005/8/layout/vList2"/>
    <dgm:cxn modelId="{A1CC252D-110B-495F-BF4B-E18B4B58CBB1}" type="presParOf" srcId="{95F9820C-C49D-4769-994D-2084E893B0B5}" destId="{F70EB002-3B69-4CA2-94E8-7D50E11D5A99}" srcOrd="4" destOrd="0" presId="urn:microsoft.com/office/officeart/2005/8/layout/vList2"/>
    <dgm:cxn modelId="{9A73AB8B-492B-4D71-930F-33C2C29A480B}" type="presParOf" srcId="{95F9820C-C49D-4769-994D-2084E893B0B5}" destId="{0EF6E562-32A5-4FD7-87C1-88099F80476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0A92A0-A085-4ECD-9D40-589A6E5C785E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5A1ED6-B4AE-4FCC-9E5B-AB91153FE398}">
      <dgm:prSet/>
      <dgm:spPr/>
      <dgm:t>
        <a:bodyPr/>
        <a:lstStyle/>
        <a:p>
          <a:r>
            <a:rPr lang="en-US" b="1" dirty="0"/>
            <a:t>Phase 1</a:t>
          </a:r>
        </a:p>
      </dgm:t>
    </dgm:pt>
    <dgm:pt modelId="{6B464C05-FCC8-44E8-98B6-8B42BA20EA64}" type="parTrans" cxnId="{8578C502-3F93-4712-AE63-EC1D4FC0BC3A}">
      <dgm:prSet/>
      <dgm:spPr/>
      <dgm:t>
        <a:bodyPr/>
        <a:lstStyle/>
        <a:p>
          <a:endParaRPr lang="en-US"/>
        </a:p>
      </dgm:t>
    </dgm:pt>
    <dgm:pt modelId="{378E87E6-533A-48BD-BD8D-491564A7F489}" type="sibTrans" cxnId="{8578C502-3F93-4712-AE63-EC1D4FC0BC3A}">
      <dgm:prSet/>
      <dgm:spPr/>
      <dgm:t>
        <a:bodyPr/>
        <a:lstStyle/>
        <a:p>
          <a:endParaRPr lang="en-US"/>
        </a:p>
      </dgm:t>
    </dgm:pt>
    <dgm:pt modelId="{4F28A182-A5AB-41FA-8AEF-A87807844385}">
      <dgm:prSet custT="1"/>
      <dgm:spPr/>
      <dgm:t>
        <a:bodyPr/>
        <a:lstStyle/>
        <a:p>
          <a:pPr>
            <a:buNone/>
          </a:pPr>
          <a:r>
            <a:rPr lang="en-US" sz="1800" dirty="0"/>
            <a:t>Coronavirus Preparedness and Response Supplemental Appropriations Act</a:t>
          </a:r>
        </a:p>
        <a:p>
          <a:pPr>
            <a:buFont typeface="Arial" panose="020B0604020202020204" pitchFamily="34" charset="0"/>
            <a:buChar char="•"/>
          </a:pPr>
          <a:r>
            <a:rPr lang="en-US" sz="1700" dirty="0"/>
            <a:t>-  Signed March 6,2020</a:t>
          </a:r>
        </a:p>
        <a:p>
          <a:pPr>
            <a:buFont typeface="Arial" panose="020B0604020202020204" pitchFamily="34" charset="0"/>
            <a:buChar char="•"/>
          </a:pPr>
          <a:r>
            <a:rPr lang="en-US" sz="1700" dirty="0"/>
            <a:t>- $8.3 Billion in emergency        funding for federal agencies and vaccine research</a:t>
          </a:r>
        </a:p>
      </dgm:t>
    </dgm:pt>
    <dgm:pt modelId="{5ED79BD3-5E56-42B8-9DD8-C67FFF6A69E8}" type="parTrans" cxnId="{189C45C4-BA0B-4F54-A6F9-412DFB2AFDC7}">
      <dgm:prSet/>
      <dgm:spPr/>
      <dgm:t>
        <a:bodyPr/>
        <a:lstStyle/>
        <a:p>
          <a:endParaRPr lang="en-US"/>
        </a:p>
      </dgm:t>
    </dgm:pt>
    <dgm:pt modelId="{C7938E56-B7AB-4A8B-8AAA-AF5E70651E5F}" type="sibTrans" cxnId="{189C45C4-BA0B-4F54-A6F9-412DFB2AFDC7}">
      <dgm:prSet/>
      <dgm:spPr/>
      <dgm:t>
        <a:bodyPr/>
        <a:lstStyle/>
        <a:p>
          <a:endParaRPr lang="en-US"/>
        </a:p>
      </dgm:t>
    </dgm:pt>
    <dgm:pt modelId="{696C5F5D-E96D-48F7-9979-B3A9105F8C36}">
      <dgm:prSet/>
      <dgm:spPr/>
      <dgm:t>
        <a:bodyPr/>
        <a:lstStyle/>
        <a:p>
          <a:r>
            <a:rPr lang="en-US" b="1" dirty="0"/>
            <a:t>Phase 2</a:t>
          </a:r>
        </a:p>
      </dgm:t>
    </dgm:pt>
    <dgm:pt modelId="{FF127AD8-15B7-4663-BD2C-39273AC6BFA6}" type="parTrans" cxnId="{9A06E142-EF71-42E2-9DB1-EB6CB11441D6}">
      <dgm:prSet/>
      <dgm:spPr/>
      <dgm:t>
        <a:bodyPr/>
        <a:lstStyle/>
        <a:p>
          <a:endParaRPr lang="en-US"/>
        </a:p>
      </dgm:t>
    </dgm:pt>
    <dgm:pt modelId="{BE7FB169-7F0D-4805-B4FC-4156F61FDBBD}" type="sibTrans" cxnId="{9A06E142-EF71-42E2-9DB1-EB6CB11441D6}">
      <dgm:prSet/>
      <dgm:spPr/>
      <dgm:t>
        <a:bodyPr/>
        <a:lstStyle/>
        <a:p>
          <a:endParaRPr lang="en-US"/>
        </a:p>
      </dgm:t>
    </dgm:pt>
    <dgm:pt modelId="{432C8D65-6647-484A-8558-4E000C8A182D}">
      <dgm:prSet custT="1"/>
      <dgm:spPr/>
      <dgm:t>
        <a:bodyPr/>
        <a:lstStyle/>
        <a:p>
          <a:pPr>
            <a:buNone/>
          </a:pPr>
          <a:r>
            <a:rPr lang="en-US" sz="2000" dirty="0"/>
            <a:t>Families First Coronavirus Response Act (FFCRA)</a:t>
          </a:r>
        </a:p>
      </dgm:t>
    </dgm:pt>
    <dgm:pt modelId="{5BEFD608-6EE9-4897-B9D4-EB27306F69C0}" type="parTrans" cxnId="{FC89E5AD-F3A1-4C79-8AFA-A9CC81F5AFDF}">
      <dgm:prSet/>
      <dgm:spPr/>
      <dgm:t>
        <a:bodyPr/>
        <a:lstStyle/>
        <a:p>
          <a:endParaRPr lang="en-US"/>
        </a:p>
      </dgm:t>
    </dgm:pt>
    <dgm:pt modelId="{3B3FD59F-3727-4B0B-9325-04642716BC49}" type="sibTrans" cxnId="{FC89E5AD-F3A1-4C79-8AFA-A9CC81F5AFDF}">
      <dgm:prSet/>
      <dgm:spPr/>
      <dgm:t>
        <a:bodyPr/>
        <a:lstStyle/>
        <a:p>
          <a:endParaRPr lang="en-US"/>
        </a:p>
      </dgm:t>
    </dgm:pt>
    <dgm:pt modelId="{B4A6017B-8926-4395-B2E5-95021CD8A2A4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dirty="0"/>
            <a:t>- Signed March 18, 2020</a:t>
          </a:r>
        </a:p>
      </dgm:t>
    </dgm:pt>
    <dgm:pt modelId="{6132EA3E-3292-4FC2-B950-C211FD17B1F2}" type="parTrans" cxnId="{EF5FD266-2BDE-4DD2-8F90-B9227E482E2D}">
      <dgm:prSet/>
      <dgm:spPr/>
      <dgm:t>
        <a:bodyPr/>
        <a:lstStyle/>
        <a:p>
          <a:endParaRPr lang="en-US"/>
        </a:p>
      </dgm:t>
    </dgm:pt>
    <dgm:pt modelId="{F99D18B3-A182-4621-89CC-B65B6E95270C}" type="sibTrans" cxnId="{EF5FD266-2BDE-4DD2-8F90-B9227E482E2D}">
      <dgm:prSet/>
      <dgm:spPr/>
      <dgm:t>
        <a:bodyPr/>
        <a:lstStyle/>
        <a:p>
          <a:endParaRPr lang="en-US"/>
        </a:p>
      </dgm:t>
    </dgm:pt>
    <dgm:pt modelId="{C0084CF1-5921-4FB6-8897-BFE58A2E3085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dirty="0"/>
            <a:t>- Food Assistance Support</a:t>
          </a:r>
        </a:p>
      </dgm:t>
    </dgm:pt>
    <dgm:pt modelId="{109D3FFC-AE9B-480A-9500-1BE52D73A3FB}" type="parTrans" cxnId="{231E8BCD-0C39-475C-B03A-1DF30AF37B77}">
      <dgm:prSet/>
      <dgm:spPr/>
      <dgm:t>
        <a:bodyPr/>
        <a:lstStyle/>
        <a:p>
          <a:endParaRPr lang="en-US"/>
        </a:p>
      </dgm:t>
    </dgm:pt>
    <dgm:pt modelId="{DD12FE14-C619-4117-897A-B7A7FF3EF48A}" type="sibTrans" cxnId="{231E8BCD-0C39-475C-B03A-1DF30AF37B77}">
      <dgm:prSet/>
      <dgm:spPr/>
      <dgm:t>
        <a:bodyPr/>
        <a:lstStyle/>
        <a:p>
          <a:endParaRPr lang="en-US"/>
        </a:p>
      </dgm:t>
    </dgm:pt>
    <dgm:pt modelId="{540E1AA2-F840-4493-9621-2EA566157F85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dirty="0"/>
            <a:t>- Payroll Tax Credits for Leave</a:t>
          </a:r>
        </a:p>
      </dgm:t>
    </dgm:pt>
    <dgm:pt modelId="{34756807-9CB1-4A0B-9D9B-72C985F7E3CC}" type="parTrans" cxnId="{102B9EC3-4294-4151-B27B-E64C3F660FA5}">
      <dgm:prSet/>
      <dgm:spPr/>
      <dgm:t>
        <a:bodyPr/>
        <a:lstStyle/>
        <a:p>
          <a:endParaRPr lang="en-US"/>
        </a:p>
      </dgm:t>
    </dgm:pt>
    <dgm:pt modelId="{397ED397-2439-49EC-A25B-A29354216537}" type="sibTrans" cxnId="{102B9EC3-4294-4151-B27B-E64C3F660FA5}">
      <dgm:prSet/>
      <dgm:spPr/>
      <dgm:t>
        <a:bodyPr/>
        <a:lstStyle/>
        <a:p>
          <a:endParaRPr lang="en-US"/>
        </a:p>
      </dgm:t>
    </dgm:pt>
    <dgm:pt modelId="{AE642586-3B62-4026-BA42-B4272D3EE448}">
      <dgm:prSet/>
      <dgm:spPr/>
      <dgm:t>
        <a:bodyPr/>
        <a:lstStyle/>
        <a:p>
          <a:r>
            <a:rPr lang="en-US" b="1" dirty="0"/>
            <a:t>Phase 3</a:t>
          </a:r>
        </a:p>
      </dgm:t>
    </dgm:pt>
    <dgm:pt modelId="{8674E770-0B3A-432D-B7FA-5254CEE03075}" type="parTrans" cxnId="{C65525D8-ED6F-489A-8620-506ED3746CAE}">
      <dgm:prSet/>
      <dgm:spPr/>
      <dgm:t>
        <a:bodyPr/>
        <a:lstStyle/>
        <a:p>
          <a:endParaRPr lang="en-US"/>
        </a:p>
      </dgm:t>
    </dgm:pt>
    <dgm:pt modelId="{F3B6D095-B776-43C2-9564-191422C5E6F1}" type="sibTrans" cxnId="{C65525D8-ED6F-489A-8620-506ED3746CAE}">
      <dgm:prSet/>
      <dgm:spPr/>
      <dgm:t>
        <a:bodyPr/>
        <a:lstStyle/>
        <a:p>
          <a:endParaRPr lang="en-US"/>
        </a:p>
      </dgm:t>
    </dgm:pt>
    <dgm:pt modelId="{38B70549-B0C4-4601-9A94-698688C443A7}">
      <dgm:prSet/>
      <dgm:spPr/>
      <dgm:t>
        <a:bodyPr/>
        <a:lstStyle/>
        <a:p>
          <a:pPr>
            <a:buNone/>
          </a:pPr>
          <a:r>
            <a:rPr lang="en-US" dirty="0"/>
            <a:t>Coronavirus Aid, Relief, and Economic Security Act (CARES)</a:t>
          </a:r>
        </a:p>
      </dgm:t>
    </dgm:pt>
    <dgm:pt modelId="{1433F98A-65DB-49F1-B108-AF2B0EB920FE}" type="parTrans" cxnId="{8EEFD92C-FB48-4B80-A8D5-C90BCB0FBE32}">
      <dgm:prSet/>
      <dgm:spPr/>
      <dgm:t>
        <a:bodyPr/>
        <a:lstStyle/>
        <a:p>
          <a:endParaRPr lang="en-US"/>
        </a:p>
      </dgm:t>
    </dgm:pt>
    <dgm:pt modelId="{D4AF6DA9-EA6F-4D76-8787-C4BEEB269AEF}" type="sibTrans" cxnId="{8EEFD92C-FB48-4B80-A8D5-C90BCB0FBE32}">
      <dgm:prSet/>
      <dgm:spPr/>
      <dgm:t>
        <a:bodyPr/>
        <a:lstStyle/>
        <a:p>
          <a:endParaRPr lang="en-US"/>
        </a:p>
      </dgm:t>
    </dgm:pt>
    <dgm:pt modelId="{57C6CDBF-6ED0-4187-B858-BD0905F25CC1}">
      <dgm:prSet/>
      <dgm:spPr/>
      <dgm:t>
        <a:bodyPr/>
        <a:lstStyle/>
        <a:p>
          <a:pPr>
            <a:buNone/>
          </a:pPr>
          <a:r>
            <a:rPr lang="en-US" dirty="0"/>
            <a:t>- $2 Trillion relief/stimulus</a:t>
          </a:r>
        </a:p>
      </dgm:t>
    </dgm:pt>
    <dgm:pt modelId="{546C19BF-2975-469F-B6E0-AEDB924DD7B4}" type="parTrans" cxnId="{92E36B56-B0CD-4637-AD9F-FC4FD2A754B1}">
      <dgm:prSet/>
      <dgm:spPr/>
      <dgm:t>
        <a:bodyPr/>
        <a:lstStyle/>
        <a:p>
          <a:endParaRPr lang="en-US"/>
        </a:p>
      </dgm:t>
    </dgm:pt>
    <dgm:pt modelId="{71FE7950-734A-4BEE-B82E-9D77ED990D1B}" type="sibTrans" cxnId="{92E36B56-B0CD-4637-AD9F-FC4FD2A754B1}">
      <dgm:prSet/>
      <dgm:spPr/>
      <dgm:t>
        <a:bodyPr/>
        <a:lstStyle/>
        <a:p>
          <a:endParaRPr lang="en-US"/>
        </a:p>
      </dgm:t>
    </dgm:pt>
    <dgm:pt modelId="{61A028BD-3CD9-4AFD-A0F2-90D3B9F94E5D}">
      <dgm:prSet/>
      <dgm:spPr/>
      <dgm:t>
        <a:bodyPr/>
        <a:lstStyle/>
        <a:p>
          <a:pPr>
            <a:buNone/>
          </a:pPr>
          <a:r>
            <a:rPr lang="en-US" dirty="0"/>
            <a:t>- Significant Relief for nonprofits</a:t>
          </a:r>
        </a:p>
      </dgm:t>
    </dgm:pt>
    <dgm:pt modelId="{91F3A735-75C6-4A64-8C28-70D4A878680A}" type="parTrans" cxnId="{75E1C2B7-BB95-4D1D-B990-CE910120C687}">
      <dgm:prSet/>
      <dgm:spPr/>
      <dgm:t>
        <a:bodyPr/>
        <a:lstStyle/>
        <a:p>
          <a:endParaRPr lang="en-US"/>
        </a:p>
      </dgm:t>
    </dgm:pt>
    <dgm:pt modelId="{21DA5FF3-ED92-42D6-A35D-AEE89E823001}" type="sibTrans" cxnId="{75E1C2B7-BB95-4D1D-B990-CE910120C687}">
      <dgm:prSet/>
      <dgm:spPr/>
      <dgm:t>
        <a:bodyPr/>
        <a:lstStyle/>
        <a:p>
          <a:endParaRPr lang="en-US"/>
        </a:p>
      </dgm:t>
    </dgm:pt>
    <dgm:pt modelId="{367F6B11-47B5-4360-80E6-F54AAE3005B4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dirty="0"/>
            <a:t>- Paid Sick and Family Leave</a:t>
          </a:r>
        </a:p>
      </dgm:t>
    </dgm:pt>
    <dgm:pt modelId="{86B0F942-F0E6-4E40-8D4D-3763A86BBF1C}" type="parTrans" cxnId="{91216723-4B62-440F-B747-A9F831E302BC}">
      <dgm:prSet/>
      <dgm:spPr/>
      <dgm:t>
        <a:bodyPr/>
        <a:lstStyle/>
        <a:p>
          <a:endParaRPr lang="en-US"/>
        </a:p>
      </dgm:t>
    </dgm:pt>
    <dgm:pt modelId="{9A7839AE-96E8-42CE-8B14-65528D544A5A}" type="sibTrans" cxnId="{91216723-4B62-440F-B747-A9F831E302BC}">
      <dgm:prSet/>
      <dgm:spPr/>
      <dgm:t>
        <a:bodyPr/>
        <a:lstStyle/>
        <a:p>
          <a:endParaRPr lang="en-US"/>
        </a:p>
      </dgm:t>
    </dgm:pt>
    <dgm:pt modelId="{61B03CA3-312A-4835-B923-ADDAA09A3E57}">
      <dgm:prSet/>
      <dgm:spPr/>
      <dgm:t>
        <a:bodyPr/>
        <a:lstStyle/>
        <a:p>
          <a:pPr>
            <a:buNone/>
          </a:pPr>
          <a:r>
            <a:rPr lang="en-US" dirty="0"/>
            <a:t>- Signed March 27, 2020</a:t>
          </a:r>
        </a:p>
      </dgm:t>
    </dgm:pt>
    <dgm:pt modelId="{7F7D7FD6-056E-42A3-A114-15988436E797}" type="parTrans" cxnId="{BAFBFC11-D545-4669-B454-18DA3CDFE91D}">
      <dgm:prSet/>
      <dgm:spPr/>
      <dgm:t>
        <a:bodyPr/>
        <a:lstStyle/>
        <a:p>
          <a:endParaRPr lang="en-US"/>
        </a:p>
      </dgm:t>
    </dgm:pt>
    <dgm:pt modelId="{007B4E75-F837-4787-B55D-299FCF5EF792}" type="sibTrans" cxnId="{BAFBFC11-D545-4669-B454-18DA3CDFE91D}">
      <dgm:prSet/>
      <dgm:spPr/>
      <dgm:t>
        <a:bodyPr/>
        <a:lstStyle/>
        <a:p>
          <a:endParaRPr lang="en-US"/>
        </a:p>
      </dgm:t>
    </dgm:pt>
    <dgm:pt modelId="{AFAFC4FE-C3B3-4C91-97EC-C922CF1D2C77}">
      <dgm:prSet/>
      <dgm:spPr/>
      <dgm:t>
        <a:bodyPr/>
        <a:lstStyle/>
        <a:p>
          <a:r>
            <a:rPr lang="en-US" dirty="0"/>
            <a:t>Phase 4 ?</a:t>
          </a:r>
        </a:p>
      </dgm:t>
    </dgm:pt>
    <dgm:pt modelId="{E4C63EA5-704A-47C9-A42D-C073747E1271}" type="parTrans" cxnId="{3BADBEC5-DB47-4EEE-8620-CFBF41364CA8}">
      <dgm:prSet/>
      <dgm:spPr/>
      <dgm:t>
        <a:bodyPr/>
        <a:lstStyle/>
        <a:p>
          <a:endParaRPr lang="en-US"/>
        </a:p>
      </dgm:t>
    </dgm:pt>
    <dgm:pt modelId="{D461D658-FBA0-44B7-A69C-11A5603C36B1}" type="sibTrans" cxnId="{3BADBEC5-DB47-4EEE-8620-CFBF41364CA8}">
      <dgm:prSet/>
      <dgm:spPr/>
      <dgm:t>
        <a:bodyPr/>
        <a:lstStyle/>
        <a:p>
          <a:endParaRPr lang="en-US"/>
        </a:p>
      </dgm:t>
    </dgm:pt>
    <dgm:pt modelId="{DD8DACE7-2B4E-47E0-81BB-344210FDD037}">
      <dgm:prSet/>
      <dgm:spPr/>
      <dgm:t>
        <a:bodyPr/>
        <a:lstStyle/>
        <a:p>
          <a:r>
            <a:rPr lang="en-US" dirty="0"/>
            <a:t>Congress in recess until April 20th…..</a:t>
          </a:r>
        </a:p>
        <a:p>
          <a:r>
            <a:rPr lang="en-US" dirty="0"/>
            <a:t>Intent to assist healthcare industry</a:t>
          </a:r>
        </a:p>
        <a:p>
          <a:r>
            <a:rPr lang="en-US" dirty="0"/>
            <a:t>And state &amp; local governments</a:t>
          </a:r>
        </a:p>
      </dgm:t>
    </dgm:pt>
    <dgm:pt modelId="{D930DA7A-62C5-4EFD-9586-4B66522E0059}" type="parTrans" cxnId="{F7509643-2A97-4BE3-AD82-E21A37354CEB}">
      <dgm:prSet/>
      <dgm:spPr/>
      <dgm:t>
        <a:bodyPr/>
        <a:lstStyle/>
        <a:p>
          <a:endParaRPr lang="en-US"/>
        </a:p>
      </dgm:t>
    </dgm:pt>
    <dgm:pt modelId="{E2839B34-F1A3-4FB7-ABAA-EBB838863EFD}" type="sibTrans" cxnId="{F7509643-2A97-4BE3-AD82-E21A37354CEB}">
      <dgm:prSet/>
      <dgm:spPr/>
      <dgm:t>
        <a:bodyPr/>
        <a:lstStyle/>
        <a:p>
          <a:endParaRPr lang="en-US"/>
        </a:p>
      </dgm:t>
    </dgm:pt>
    <dgm:pt modelId="{5328D6F9-A786-4343-9E76-AB121E820888}" type="pres">
      <dgm:prSet presAssocID="{970A92A0-A085-4ECD-9D40-589A6E5C7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FAEAC-2C2C-4CB9-B0DD-E851CDFEC273}" type="pres">
      <dgm:prSet presAssocID="{EE5A1ED6-B4AE-4FCC-9E5B-AB91153FE398}" presName="composite" presStyleCnt="0"/>
      <dgm:spPr/>
    </dgm:pt>
    <dgm:pt modelId="{C7896F18-0F3D-489A-BBB7-3C202A063BB0}" type="pres">
      <dgm:prSet presAssocID="{EE5A1ED6-B4AE-4FCC-9E5B-AB91153FE398}" presName="parTx" presStyleLbl="alignNode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7250958-072E-4C21-969F-910B682C0F44}" type="pres">
      <dgm:prSet presAssocID="{EE5A1ED6-B4AE-4FCC-9E5B-AB91153FE398}" presName="desTx" presStyleLbl="alignAccFollowNode1" presStyleIdx="0" presStyleCnt="4">
        <dgm:presLayoutVars/>
      </dgm:prSet>
      <dgm:spPr/>
      <dgm:t>
        <a:bodyPr/>
        <a:lstStyle/>
        <a:p>
          <a:endParaRPr lang="en-US"/>
        </a:p>
      </dgm:t>
    </dgm:pt>
    <dgm:pt modelId="{F914A77B-06FA-4041-9C10-48AFAF21D3A1}" type="pres">
      <dgm:prSet presAssocID="{378E87E6-533A-48BD-BD8D-491564A7F489}" presName="space" presStyleCnt="0"/>
      <dgm:spPr/>
    </dgm:pt>
    <dgm:pt modelId="{4FBA5B53-D946-4477-A694-D0D7B180FAEF}" type="pres">
      <dgm:prSet presAssocID="{696C5F5D-E96D-48F7-9979-B3A9105F8C36}" presName="composite" presStyleCnt="0"/>
      <dgm:spPr/>
    </dgm:pt>
    <dgm:pt modelId="{8FC8EE58-1A7C-4500-9D0A-347DC7037468}" type="pres">
      <dgm:prSet presAssocID="{696C5F5D-E96D-48F7-9979-B3A9105F8C36}" presName="parTx" presStyleLbl="alignNode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DA0BE48-C5E4-40DA-A79A-5D1FF1735754}" type="pres">
      <dgm:prSet presAssocID="{696C5F5D-E96D-48F7-9979-B3A9105F8C36}" presName="desTx" presStyleLbl="alignAccFollowNode1" presStyleIdx="1" presStyleCnt="4">
        <dgm:presLayoutVars/>
      </dgm:prSet>
      <dgm:spPr/>
      <dgm:t>
        <a:bodyPr/>
        <a:lstStyle/>
        <a:p>
          <a:endParaRPr lang="en-US"/>
        </a:p>
      </dgm:t>
    </dgm:pt>
    <dgm:pt modelId="{70E2F685-8ADB-4F86-9F27-6AC9660F068B}" type="pres">
      <dgm:prSet presAssocID="{BE7FB169-7F0D-4805-B4FC-4156F61FDBBD}" presName="space" presStyleCnt="0"/>
      <dgm:spPr/>
    </dgm:pt>
    <dgm:pt modelId="{E3FDA997-FF9E-4B15-BF44-403018991C15}" type="pres">
      <dgm:prSet presAssocID="{AE642586-3B62-4026-BA42-B4272D3EE448}" presName="composite" presStyleCnt="0"/>
      <dgm:spPr/>
    </dgm:pt>
    <dgm:pt modelId="{144674B2-9441-4EF8-8251-F26D200BDB81}" type="pres">
      <dgm:prSet presAssocID="{AE642586-3B62-4026-BA42-B4272D3EE448}" presName="parTx" presStyleLbl="alignNode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F90E37B-0F3A-4BA2-9869-6380CCA31A59}" type="pres">
      <dgm:prSet presAssocID="{AE642586-3B62-4026-BA42-B4272D3EE448}" presName="desTx" presStyleLbl="alignAccFollowNode1" presStyleIdx="2" presStyleCnt="4">
        <dgm:presLayoutVars/>
      </dgm:prSet>
      <dgm:spPr/>
      <dgm:t>
        <a:bodyPr/>
        <a:lstStyle/>
        <a:p>
          <a:endParaRPr lang="en-US"/>
        </a:p>
      </dgm:t>
    </dgm:pt>
    <dgm:pt modelId="{DDC2D693-35C5-4422-91CC-3C67922D2BCB}" type="pres">
      <dgm:prSet presAssocID="{F3B6D095-B776-43C2-9564-191422C5E6F1}" presName="space" presStyleCnt="0"/>
      <dgm:spPr/>
    </dgm:pt>
    <dgm:pt modelId="{C2D1B4BF-5AE7-467E-B2A7-7B07DF4005A8}" type="pres">
      <dgm:prSet presAssocID="{AFAFC4FE-C3B3-4C91-97EC-C922CF1D2C77}" presName="composite" presStyleCnt="0"/>
      <dgm:spPr/>
    </dgm:pt>
    <dgm:pt modelId="{29DB8549-37DE-4E3A-BF1A-BFF5CA6A063B}" type="pres">
      <dgm:prSet presAssocID="{AFAFC4FE-C3B3-4C91-97EC-C922CF1D2C77}" presName="parTx" presStyleLbl="alignNode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C963A6E-4FBC-4BB6-9FC2-647DE33A51B9}" type="pres">
      <dgm:prSet presAssocID="{AFAFC4FE-C3B3-4C91-97EC-C922CF1D2C77}" presName="desTx" presStyleLbl="alignAccFollowNode1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2C8E71F3-AEAA-4F64-B97B-E9330E66F086}" type="presOf" srcId="{DD8DACE7-2B4E-47E0-81BB-344210FDD037}" destId="{0C963A6E-4FBC-4BB6-9FC2-647DE33A51B9}" srcOrd="0" destOrd="0" presId="urn:microsoft.com/office/officeart/2016/7/layout/ChevronBlockProcess"/>
    <dgm:cxn modelId="{9F4F880D-738A-4E3D-83DB-230A1F99211B}" type="presOf" srcId="{367F6B11-47B5-4360-80E6-F54AAE3005B4}" destId="{BDA0BE48-C5E4-40DA-A79A-5D1FF1735754}" srcOrd="0" destOrd="3" presId="urn:microsoft.com/office/officeart/2016/7/layout/ChevronBlockProcess"/>
    <dgm:cxn modelId="{91216723-4B62-440F-B747-A9F831E302BC}" srcId="{432C8D65-6647-484A-8558-4E000C8A182D}" destId="{367F6B11-47B5-4360-80E6-F54AAE3005B4}" srcOrd="2" destOrd="0" parTransId="{86B0F942-F0E6-4E40-8D4D-3763A86BBF1C}" sibTransId="{9A7839AE-96E8-42CE-8B14-65528D544A5A}"/>
    <dgm:cxn modelId="{8578C502-3F93-4712-AE63-EC1D4FC0BC3A}" srcId="{970A92A0-A085-4ECD-9D40-589A6E5C785E}" destId="{EE5A1ED6-B4AE-4FCC-9E5B-AB91153FE398}" srcOrd="0" destOrd="0" parTransId="{6B464C05-FCC8-44E8-98B6-8B42BA20EA64}" sibTransId="{378E87E6-533A-48BD-BD8D-491564A7F489}"/>
    <dgm:cxn modelId="{2809E110-CDB8-495F-8DA6-1C8A3B7C7DDA}" type="presOf" srcId="{696C5F5D-E96D-48F7-9979-B3A9105F8C36}" destId="{8FC8EE58-1A7C-4500-9D0A-347DC7037468}" srcOrd="0" destOrd="0" presId="urn:microsoft.com/office/officeart/2016/7/layout/ChevronBlockProcess"/>
    <dgm:cxn modelId="{A718299B-4117-406A-A7FE-E2C0FEDFEB9C}" type="presOf" srcId="{AFAFC4FE-C3B3-4C91-97EC-C922CF1D2C77}" destId="{29DB8549-37DE-4E3A-BF1A-BFF5CA6A063B}" srcOrd="0" destOrd="0" presId="urn:microsoft.com/office/officeart/2016/7/layout/ChevronBlockProcess"/>
    <dgm:cxn modelId="{92E36B56-B0CD-4637-AD9F-FC4FD2A754B1}" srcId="{38B70549-B0C4-4601-9A94-698688C443A7}" destId="{57C6CDBF-6ED0-4187-B858-BD0905F25CC1}" srcOrd="0" destOrd="0" parTransId="{546C19BF-2975-469F-B6E0-AEDB924DD7B4}" sibTransId="{71FE7950-734A-4BEE-B82E-9D77ED990D1B}"/>
    <dgm:cxn modelId="{B6DAB156-C179-428C-94A5-63D911C533F0}" type="presOf" srcId="{970A92A0-A085-4ECD-9D40-589A6E5C785E}" destId="{5328D6F9-A786-4343-9E76-AB121E820888}" srcOrd="0" destOrd="0" presId="urn:microsoft.com/office/officeart/2016/7/layout/ChevronBlockProcess"/>
    <dgm:cxn modelId="{FB28CB1E-42BE-4960-9584-F70A1F5A6B90}" type="presOf" srcId="{432C8D65-6647-484A-8558-4E000C8A182D}" destId="{BDA0BE48-C5E4-40DA-A79A-5D1FF1735754}" srcOrd="0" destOrd="0" presId="urn:microsoft.com/office/officeart/2016/7/layout/ChevronBlockProcess"/>
    <dgm:cxn modelId="{9A06E142-EF71-42E2-9DB1-EB6CB11441D6}" srcId="{970A92A0-A085-4ECD-9D40-589A6E5C785E}" destId="{696C5F5D-E96D-48F7-9979-B3A9105F8C36}" srcOrd="1" destOrd="0" parTransId="{FF127AD8-15B7-4663-BD2C-39273AC6BFA6}" sibTransId="{BE7FB169-7F0D-4805-B4FC-4156F61FDBBD}"/>
    <dgm:cxn modelId="{661E765E-A1CE-4F4B-ADE4-A3A8E1C2CC47}" type="presOf" srcId="{38B70549-B0C4-4601-9A94-698688C443A7}" destId="{0F90E37B-0F3A-4BA2-9869-6380CCA31A59}" srcOrd="0" destOrd="0" presId="urn:microsoft.com/office/officeart/2016/7/layout/ChevronBlockProcess"/>
    <dgm:cxn modelId="{C94FD0F6-F34A-4B51-91BE-B480AA26CE1A}" type="presOf" srcId="{61B03CA3-312A-4835-B923-ADDAA09A3E57}" destId="{0F90E37B-0F3A-4BA2-9869-6380CCA31A59}" srcOrd="0" destOrd="2" presId="urn:microsoft.com/office/officeart/2016/7/layout/ChevronBlockProcess"/>
    <dgm:cxn modelId="{2B022E34-21E1-4D54-A1AD-C039C786DD8A}" type="presOf" srcId="{EE5A1ED6-B4AE-4FCC-9E5B-AB91153FE398}" destId="{C7896F18-0F3D-489A-BBB7-3C202A063BB0}" srcOrd="0" destOrd="0" presId="urn:microsoft.com/office/officeart/2016/7/layout/ChevronBlockProcess"/>
    <dgm:cxn modelId="{189C45C4-BA0B-4F54-A6F9-412DFB2AFDC7}" srcId="{EE5A1ED6-B4AE-4FCC-9E5B-AB91153FE398}" destId="{4F28A182-A5AB-41FA-8AEF-A87807844385}" srcOrd="0" destOrd="0" parTransId="{5ED79BD3-5E56-42B8-9DD8-C67FFF6A69E8}" sibTransId="{C7938E56-B7AB-4A8B-8AAA-AF5E70651E5F}"/>
    <dgm:cxn modelId="{3BADBEC5-DB47-4EEE-8620-CFBF41364CA8}" srcId="{970A92A0-A085-4ECD-9D40-589A6E5C785E}" destId="{AFAFC4FE-C3B3-4C91-97EC-C922CF1D2C77}" srcOrd="3" destOrd="0" parTransId="{E4C63EA5-704A-47C9-A42D-C073747E1271}" sibTransId="{D461D658-FBA0-44B7-A69C-11A5603C36B1}"/>
    <dgm:cxn modelId="{445F30B0-CBDF-4CB4-A8DC-1A88E66AAD90}" type="presOf" srcId="{B4A6017B-8926-4395-B2E5-95021CD8A2A4}" destId="{BDA0BE48-C5E4-40DA-A79A-5D1FF1735754}" srcOrd="0" destOrd="1" presId="urn:microsoft.com/office/officeart/2016/7/layout/ChevronBlockProcess"/>
    <dgm:cxn modelId="{9786D6F1-BDED-4BE6-8D31-85A91ACDFE9C}" type="presOf" srcId="{C0084CF1-5921-4FB6-8897-BFE58A2E3085}" destId="{BDA0BE48-C5E4-40DA-A79A-5D1FF1735754}" srcOrd="0" destOrd="2" presId="urn:microsoft.com/office/officeart/2016/7/layout/ChevronBlockProcess"/>
    <dgm:cxn modelId="{A3FEBF82-1022-4D08-8296-C06E5CCC2A38}" type="presOf" srcId="{61A028BD-3CD9-4AFD-A0F2-90D3B9F94E5D}" destId="{0F90E37B-0F3A-4BA2-9869-6380CCA31A59}" srcOrd="0" destOrd="3" presId="urn:microsoft.com/office/officeart/2016/7/layout/ChevronBlockProcess"/>
    <dgm:cxn modelId="{75E1C2B7-BB95-4D1D-B990-CE910120C687}" srcId="{38B70549-B0C4-4601-9A94-698688C443A7}" destId="{61A028BD-3CD9-4AFD-A0F2-90D3B9F94E5D}" srcOrd="2" destOrd="0" parTransId="{91F3A735-75C6-4A64-8C28-70D4A878680A}" sibTransId="{21DA5FF3-ED92-42D6-A35D-AEE89E823001}"/>
    <dgm:cxn modelId="{4D262B6B-0567-43E4-A9BA-ACDB2ADEAA04}" type="presOf" srcId="{540E1AA2-F840-4493-9621-2EA566157F85}" destId="{BDA0BE48-C5E4-40DA-A79A-5D1FF1735754}" srcOrd="0" destOrd="4" presId="urn:microsoft.com/office/officeart/2016/7/layout/ChevronBlockProcess"/>
    <dgm:cxn modelId="{BAFBFC11-D545-4669-B454-18DA3CDFE91D}" srcId="{38B70549-B0C4-4601-9A94-698688C443A7}" destId="{61B03CA3-312A-4835-B923-ADDAA09A3E57}" srcOrd="1" destOrd="0" parTransId="{7F7D7FD6-056E-42A3-A114-15988436E797}" sibTransId="{007B4E75-F837-4787-B55D-299FCF5EF792}"/>
    <dgm:cxn modelId="{231E8BCD-0C39-475C-B03A-1DF30AF37B77}" srcId="{432C8D65-6647-484A-8558-4E000C8A182D}" destId="{C0084CF1-5921-4FB6-8897-BFE58A2E3085}" srcOrd="1" destOrd="0" parTransId="{109D3FFC-AE9B-480A-9500-1BE52D73A3FB}" sibTransId="{DD12FE14-C619-4117-897A-B7A7FF3EF48A}"/>
    <dgm:cxn modelId="{EF5FD266-2BDE-4DD2-8F90-B9227E482E2D}" srcId="{432C8D65-6647-484A-8558-4E000C8A182D}" destId="{B4A6017B-8926-4395-B2E5-95021CD8A2A4}" srcOrd="0" destOrd="0" parTransId="{6132EA3E-3292-4FC2-B950-C211FD17B1F2}" sibTransId="{F99D18B3-A182-4621-89CC-B65B6E95270C}"/>
    <dgm:cxn modelId="{6572656A-DA74-483C-909B-9F55B303784E}" type="presOf" srcId="{AE642586-3B62-4026-BA42-B4272D3EE448}" destId="{144674B2-9441-4EF8-8251-F26D200BDB81}" srcOrd="0" destOrd="0" presId="urn:microsoft.com/office/officeart/2016/7/layout/ChevronBlockProcess"/>
    <dgm:cxn modelId="{FC89E5AD-F3A1-4C79-8AFA-A9CC81F5AFDF}" srcId="{696C5F5D-E96D-48F7-9979-B3A9105F8C36}" destId="{432C8D65-6647-484A-8558-4E000C8A182D}" srcOrd="0" destOrd="0" parTransId="{5BEFD608-6EE9-4897-B9D4-EB27306F69C0}" sibTransId="{3B3FD59F-3727-4B0B-9325-04642716BC49}"/>
    <dgm:cxn modelId="{8EEFD92C-FB48-4B80-A8D5-C90BCB0FBE32}" srcId="{AE642586-3B62-4026-BA42-B4272D3EE448}" destId="{38B70549-B0C4-4601-9A94-698688C443A7}" srcOrd="0" destOrd="0" parTransId="{1433F98A-65DB-49F1-B108-AF2B0EB920FE}" sibTransId="{D4AF6DA9-EA6F-4D76-8787-C4BEEB269AEF}"/>
    <dgm:cxn modelId="{F7509643-2A97-4BE3-AD82-E21A37354CEB}" srcId="{AFAFC4FE-C3B3-4C91-97EC-C922CF1D2C77}" destId="{DD8DACE7-2B4E-47E0-81BB-344210FDD037}" srcOrd="0" destOrd="0" parTransId="{D930DA7A-62C5-4EFD-9586-4B66522E0059}" sibTransId="{E2839B34-F1A3-4FB7-ABAA-EBB838863EFD}"/>
    <dgm:cxn modelId="{102B9EC3-4294-4151-B27B-E64C3F660FA5}" srcId="{432C8D65-6647-484A-8558-4E000C8A182D}" destId="{540E1AA2-F840-4493-9621-2EA566157F85}" srcOrd="3" destOrd="0" parTransId="{34756807-9CB1-4A0B-9D9B-72C985F7E3CC}" sibTransId="{397ED397-2439-49EC-A25B-A29354216537}"/>
    <dgm:cxn modelId="{DA0F6401-A627-4959-B7C8-D3F808D7BFF3}" type="presOf" srcId="{57C6CDBF-6ED0-4187-B858-BD0905F25CC1}" destId="{0F90E37B-0F3A-4BA2-9869-6380CCA31A59}" srcOrd="0" destOrd="1" presId="urn:microsoft.com/office/officeart/2016/7/layout/ChevronBlockProcess"/>
    <dgm:cxn modelId="{C65525D8-ED6F-489A-8620-506ED3746CAE}" srcId="{970A92A0-A085-4ECD-9D40-589A6E5C785E}" destId="{AE642586-3B62-4026-BA42-B4272D3EE448}" srcOrd="2" destOrd="0" parTransId="{8674E770-0B3A-432D-B7FA-5254CEE03075}" sibTransId="{F3B6D095-B776-43C2-9564-191422C5E6F1}"/>
    <dgm:cxn modelId="{B3869AF3-61A3-4434-8166-19E33635337F}" type="presOf" srcId="{4F28A182-A5AB-41FA-8AEF-A87807844385}" destId="{77250958-072E-4C21-969F-910B682C0F44}" srcOrd="0" destOrd="0" presId="urn:microsoft.com/office/officeart/2016/7/layout/ChevronBlockProcess"/>
    <dgm:cxn modelId="{D11D4142-963A-470B-A831-8A498BF89404}" type="presParOf" srcId="{5328D6F9-A786-4343-9E76-AB121E820888}" destId="{B6EFAEAC-2C2C-4CB9-B0DD-E851CDFEC273}" srcOrd="0" destOrd="0" presId="urn:microsoft.com/office/officeart/2016/7/layout/ChevronBlockProcess"/>
    <dgm:cxn modelId="{31FA108E-C166-4651-9707-8E56C2086AD2}" type="presParOf" srcId="{B6EFAEAC-2C2C-4CB9-B0DD-E851CDFEC273}" destId="{C7896F18-0F3D-489A-BBB7-3C202A063BB0}" srcOrd="0" destOrd="0" presId="urn:microsoft.com/office/officeart/2016/7/layout/ChevronBlockProcess"/>
    <dgm:cxn modelId="{AF3BDC51-5662-41D4-A685-BD58048C3C91}" type="presParOf" srcId="{B6EFAEAC-2C2C-4CB9-B0DD-E851CDFEC273}" destId="{77250958-072E-4C21-969F-910B682C0F44}" srcOrd="1" destOrd="0" presId="urn:microsoft.com/office/officeart/2016/7/layout/ChevronBlockProcess"/>
    <dgm:cxn modelId="{32FC6B4D-53FB-430B-90AA-11B579EE4BC0}" type="presParOf" srcId="{5328D6F9-A786-4343-9E76-AB121E820888}" destId="{F914A77B-06FA-4041-9C10-48AFAF21D3A1}" srcOrd="1" destOrd="0" presId="urn:microsoft.com/office/officeart/2016/7/layout/ChevronBlockProcess"/>
    <dgm:cxn modelId="{94DFE03B-5687-4148-A489-BBD110BFFB8A}" type="presParOf" srcId="{5328D6F9-A786-4343-9E76-AB121E820888}" destId="{4FBA5B53-D946-4477-A694-D0D7B180FAEF}" srcOrd="2" destOrd="0" presId="urn:microsoft.com/office/officeart/2016/7/layout/ChevronBlockProcess"/>
    <dgm:cxn modelId="{056D31D9-2A48-44AA-8DBA-2BBA2705962B}" type="presParOf" srcId="{4FBA5B53-D946-4477-A694-D0D7B180FAEF}" destId="{8FC8EE58-1A7C-4500-9D0A-347DC7037468}" srcOrd="0" destOrd="0" presId="urn:microsoft.com/office/officeart/2016/7/layout/ChevronBlockProcess"/>
    <dgm:cxn modelId="{43EABD88-A4C6-40F1-A5C2-1D796E6CF529}" type="presParOf" srcId="{4FBA5B53-D946-4477-A694-D0D7B180FAEF}" destId="{BDA0BE48-C5E4-40DA-A79A-5D1FF1735754}" srcOrd="1" destOrd="0" presId="urn:microsoft.com/office/officeart/2016/7/layout/ChevronBlockProcess"/>
    <dgm:cxn modelId="{443B532D-4588-4C11-A189-4B83494D2421}" type="presParOf" srcId="{5328D6F9-A786-4343-9E76-AB121E820888}" destId="{70E2F685-8ADB-4F86-9F27-6AC9660F068B}" srcOrd="3" destOrd="0" presId="urn:microsoft.com/office/officeart/2016/7/layout/ChevronBlockProcess"/>
    <dgm:cxn modelId="{4E3E84BC-CEEF-480D-ACD4-18FCD7677DAA}" type="presParOf" srcId="{5328D6F9-A786-4343-9E76-AB121E820888}" destId="{E3FDA997-FF9E-4B15-BF44-403018991C15}" srcOrd="4" destOrd="0" presId="urn:microsoft.com/office/officeart/2016/7/layout/ChevronBlockProcess"/>
    <dgm:cxn modelId="{D2495C45-1D84-4136-B5F2-E97092721925}" type="presParOf" srcId="{E3FDA997-FF9E-4B15-BF44-403018991C15}" destId="{144674B2-9441-4EF8-8251-F26D200BDB81}" srcOrd="0" destOrd="0" presId="urn:microsoft.com/office/officeart/2016/7/layout/ChevronBlockProcess"/>
    <dgm:cxn modelId="{76033535-B3A3-4DB8-B539-BDAD422F7C98}" type="presParOf" srcId="{E3FDA997-FF9E-4B15-BF44-403018991C15}" destId="{0F90E37B-0F3A-4BA2-9869-6380CCA31A59}" srcOrd="1" destOrd="0" presId="urn:microsoft.com/office/officeart/2016/7/layout/ChevronBlockProcess"/>
    <dgm:cxn modelId="{6B121C69-C2C1-4B1A-9AF4-A892AEE96B88}" type="presParOf" srcId="{5328D6F9-A786-4343-9E76-AB121E820888}" destId="{DDC2D693-35C5-4422-91CC-3C67922D2BCB}" srcOrd="5" destOrd="0" presId="urn:microsoft.com/office/officeart/2016/7/layout/ChevronBlockProcess"/>
    <dgm:cxn modelId="{CA4BF369-4D27-47EB-8A52-B9D810F0D005}" type="presParOf" srcId="{5328D6F9-A786-4343-9E76-AB121E820888}" destId="{C2D1B4BF-5AE7-467E-B2A7-7B07DF4005A8}" srcOrd="6" destOrd="0" presId="urn:microsoft.com/office/officeart/2016/7/layout/ChevronBlockProcess"/>
    <dgm:cxn modelId="{761AE973-AF8A-44CF-85EC-D57DEA6BAA9A}" type="presParOf" srcId="{C2D1B4BF-5AE7-467E-B2A7-7B07DF4005A8}" destId="{29DB8549-37DE-4E3A-BF1A-BFF5CA6A063B}" srcOrd="0" destOrd="0" presId="urn:microsoft.com/office/officeart/2016/7/layout/ChevronBlockProcess"/>
    <dgm:cxn modelId="{81F98D6A-FBAC-4BF5-87A3-33007145066E}" type="presParOf" srcId="{C2D1B4BF-5AE7-467E-B2A7-7B07DF4005A8}" destId="{0C963A6E-4FBC-4BB6-9FC2-647DE33A51B9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CA85F4-6E0B-4A58-8ED6-5E12E8E9D6B4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F30621-A533-457A-B5EE-93E38205AB4B}">
      <dgm:prSet phldrT="[Text]"/>
      <dgm:spPr/>
      <dgm:t>
        <a:bodyPr/>
        <a:lstStyle/>
        <a:p>
          <a:r>
            <a:rPr lang="en-US" dirty="0"/>
            <a:t>Regular Rate of Pay not to exceed $511/Day, $5,110 in aggregate</a:t>
          </a:r>
        </a:p>
      </dgm:t>
    </dgm:pt>
    <dgm:pt modelId="{EE7BE2E9-9556-4992-AD05-A1A149C076C2}" type="parTrans" cxnId="{D2A45890-4B24-4140-9C9A-83EB609AFA18}">
      <dgm:prSet/>
      <dgm:spPr/>
      <dgm:t>
        <a:bodyPr/>
        <a:lstStyle/>
        <a:p>
          <a:endParaRPr lang="en-US"/>
        </a:p>
      </dgm:t>
    </dgm:pt>
    <dgm:pt modelId="{BAAD18BB-4DBF-4922-9ED6-E680BC6EEF52}" type="sibTrans" cxnId="{D2A45890-4B24-4140-9C9A-83EB609AFA18}">
      <dgm:prSet/>
      <dgm:spPr/>
      <dgm:t>
        <a:bodyPr/>
        <a:lstStyle/>
        <a:p>
          <a:endParaRPr lang="en-US"/>
        </a:p>
      </dgm:t>
    </dgm:pt>
    <dgm:pt modelId="{4CC8288A-8FD8-4852-84F2-DF5C69BD72F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 quarantine or isolation order, </a:t>
          </a:r>
        </a:p>
      </dgm:t>
    </dgm:pt>
    <dgm:pt modelId="{B7FE1CD6-B604-43F6-BA89-3C28C16753B5}" type="parTrans" cxnId="{8EADDC34-48DE-42E3-B9B5-C0D4FEEE5D3A}">
      <dgm:prSet/>
      <dgm:spPr/>
      <dgm:t>
        <a:bodyPr/>
        <a:lstStyle/>
        <a:p>
          <a:endParaRPr lang="en-US"/>
        </a:p>
      </dgm:t>
    </dgm:pt>
    <dgm:pt modelId="{B59B13DB-66C9-484B-8948-774551EB01A6}" type="sibTrans" cxnId="{8EADDC34-48DE-42E3-B9B5-C0D4FEEE5D3A}">
      <dgm:prSet/>
      <dgm:spPr/>
      <dgm:t>
        <a:bodyPr/>
        <a:lstStyle/>
        <a:p>
          <a:endParaRPr lang="en-US"/>
        </a:p>
      </dgm:t>
    </dgm:pt>
    <dgm:pt modelId="{8348E647-F845-4BB3-9D94-DABFFCCD37CE}">
      <dgm:prSet phldrT="[Text]"/>
      <dgm:spPr/>
      <dgm:t>
        <a:bodyPr/>
        <a:lstStyle/>
        <a:p>
          <a:r>
            <a:rPr lang="en-US" dirty="0"/>
            <a:t>2/3 Regular Rate not to exceed $200/Day, $2,000 in aggregate</a:t>
          </a:r>
        </a:p>
        <a:p>
          <a:endParaRPr lang="en-US" dirty="0"/>
        </a:p>
      </dgm:t>
    </dgm:pt>
    <dgm:pt modelId="{8E655576-EC4B-4CEA-9801-F2BE1DFBC6BE}" type="parTrans" cxnId="{15E5DDAE-F18D-48AA-8A07-CB89D76F6507}">
      <dgm:prSet/>
      <dgm:spPr/>
      <dgm:t>
        <a:bodyPr/>
        <a:lstStyle/>
        <a:p>
          <a:endParaRPr lang="en-US"/>
        </a:p>
      </dgm:t>
    </dgm:pt>
    <dgm:pt modelId="{3584D71E-BB3B-452D-9D33-AEAC02B9ADA2}" type="sibTrans" cxnId="{15E5DDAE-F18D-48AA-8A07-CB89D76F6507}">
      <dgm:prSet/>
      <dgm:spPr/>
      <dgm:t>
        <a:bodyPr/>
        <a:lstStyle/>
        <a:p>
          <a:endParaRPr lang="en-US"/>
        </a:p>
      </dgm:t>
    </dgm:pt>
    <dgm:pt modelId="{BFD2A3D4-8653-41C0-A76B-A497C4D897A1}">
      <dgm:prSet phldrT="[Text]"/>
      <dgm:spPr/>
      <dgm:t>
        <a:bodyPr/>
        <a:lstStyle/>
        <a:p>
          <a:pPr>
            <a:buFont typeface="+mj-lt"/>
            <a:buNone/>
          </a:pPr>
          <a:r>
            <a:rPr lang="en-US" dirty="0"/>
            <a:t>4.  Care for an individual in 1-2</a:t>
          </a:r>
        </a:p>
      </dgm:t>
    </dgm:pt>
    <dgm:pt modelId="{F56E5137-6ACE-4D87-BDB7-FA265E998409}" type="parTrans" cxnId="{9982DA25-EC3F-475C-9E1E-6BE5D8763F93}">
      <dgm:prSet/>
      <dgm:spPr/>
      <dgm:t>
        <a:bodyPr/>
        <a:lstStyle/>
        <a:p>
          <a:endParaRPr lang="en-US"/>
        </a:p>
      </dgm:t>
    </dgm:pt>
    <dgm:pt modelId="{7C781C9E-2B85-4483-A49D-2EB977F66FDD}" type="sibTrans" cxnId="{9982DA25-EC3F-475C-9E1E-6BE5D8763F93}">
      <dgm:prSet/>
      <dgm:spPr/>
      <dgm:t>
        <a:bodyPr/>
        <a:lstStyle/>
        <a:p>
          <a:endParaRPr lang="en-US"/>
        </a:p>
      </dgm:t>
    </dgm:pt>
    <dgm:pt modelId="{C6C084A2-B89D-41FA-9EB2-C6C54A34FEE7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 advice to self-quarantine, or </a:t>
          </a:r>
        </a:p>
      </dgm:t>
    </dgm:pt>
    <dgm:pt modelId="{DC874F13-29D2-42BC-8402-F1B67357C6D1}" type="parTrans" cxnId="{4955AC93-9602-49D3-954B-E6F2A0CBA8C7}">
      <dgm:prSet/>
      <dgm:spPr/>
      <dgm:t>
        <a:bodyPr/>
        <a:lstStyle/>
        <a:p>
          <a:endParaRPr lang="en-US"/>
        </a:p>
      </dgm:t>
    </dgm:pt>
    <dgm:pt modelId="{F1978DF1-B09F-4351-B515-2D44C3EDC029}" type="sibTrans" cxnId="{4955AC93-9602-49D3-954B-E6F2A0CBA8C7}">
      <dgm:prSet/>
      <dgm:spPr/>
      <dgm:t>
        <a:bodyPr/>
        <a:lstStyle/>
        <a:p>
          <a:endParaRPr lang="en-US"/>
        </a:p>
      </dgm:t>
    </dgm:pt>
    <dgm:pt modelId="{2A6152EB-4917-47D3-9A1D-251853E3BB4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 experiencing symptoms of COVID-19 </a:t>
          </a:r>
        </a:p>
      </dgm:t>
    </dgm:pt>
    <dgm:pt modelId="{038BAA58-4EE6-40A2-BB70-AE250FC7D496}" type="parTrans" cxnId="{070E4F42-DA73-4CDA-93EC-29B706ABFBBC}">
      <dgm:prSet/>
      <dgm:spPr/>
      <dgm:t>
        <a:bodyPr/>
        <a:lstStyle/>
        <a:p>
          <a:endParaRPr lang="en-US"/>
        </a:p>
      </dgm:t>
    </dgm:pt>
    <dgm:pt modelId="{A6668817-DCB2-4070-AD82-8F16F21C546B}" type="sibTrans" cxnId="{070E4F42-DA73-4CDA-93EC-29B706ABFBBC}">
      <dgm:prSet/>
      <dgm:spPr/>
      <dgm:t>
        <a:bodyPr/>
        <a:lstStyle/>
        <a:p>
          <a:endParaRPr lang="en-US"/>
        </a:p>
      </dgm:t>
    </dgm:pt>
    <dgm:pt modelId="{726EDED9-FE17-4EA6-BD71-23203682C3F7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5.  Care for son or daughter if school or child care provider is closed or unavailable due to the CV19</a:t>
          </a:r>
        </a:p>
      </dgm:t>
    </dgm:pt>
    <dgm:pt modelId="{E03F1F03-714A-41A8-848E-543FF53C5791}" type="parTrans" cxnId="{8E189E89-826A-4DA0-A875-A4FFDA27BA0E}">
      <dgm:prSet/>
      <dgm:spPr/>
      <dgm:t>
        <a:bodyPr/>
        <a:lstStyle/>
        <a:p>
          <a:endParaRPr lang="en-US"/>
        </a:p>
      </dgm:t>
    </dgm:pt>
    <dgm:pt modelId="{7CC47CF0-0E07-4CF9-A3B8-9EC4B443D123}" type="sibTrans" cxnId="{8E189E89-826A-4DA0-A875-A4FFDA27BA0E}">
      <dgm:prSet/>
      <dgm:spPr/>
      <dgm:t>
        <a:bodyPr/>
        <a:lstStyle/>
        <a:p>
          <a:endParaRPr lang="en-US"/>
        </a:p>
      </dgm:t>
    </dgm:pt>
    <dgm:pt modelId="{B6A8EB64-3FE8-4AF4-85BA-4FA9D5619E77}">
      <dgm:prSet/>
      <dgm:spPr/>
      <dgm:t>
        <a:bodyPr/>
        <a:lstStyle/>
        <a:p>
          <a:pPr>
            <a:buFont typeface="+mj-lt"/>
            <a:buNone/>
          </a:pPr>
          <a:r>
            <a:rPr lang="en-US" dirty="0"/>
            <a:t>6.  EE experiencing any other specified substantially similar condition</a:t>
          </a:r>
        </a:p>
      </dgm:t>
    </dgm:pt>
    <dgm:pt modelId="{56CD4767-46FA-4FD9-9FF6-CEF80FAB96E9}" type="parTrans" cxnId="{53BBAE45-D995-49F7-B5B7-052D05178ABF}">
      <dgm:prSet/>
      <dgm:spPr/>
      <dgm:t>
        <a:bodyPr/>
        <a:lstStyle/>
        <a:p>
          <a:endParaRPr lang="en-US"/>
        </a:p>
      </dgm:t>
    </dgm:pt>
    <dgm:pt modelId="{23A97D4F-9F86-4B35-BC14-8DCBB46D1A17}" type="sibTrans" cxnId="{53BBAE45-D995-49F7-B5B7-052D05178ABF}">
      <dgm:prSet/>
      <dgm:spPr/>
      <dgm:t>
        <a:bodyPr/>
        <a:lstStyle/>
        <a:p>
          <a:endParaRPr lang="en-US"/>
        </a:p>
      </dgm:t>
    </dgm:pt>
    <dgm:pt modelId="{B7AB2EF7-E6D4-4ACF-A43B-F472A76F7421}" type="pres">
      <dgm:prSet presAssocID="{35CA85F4-6E0B-4A58-8ED6-5E12E8E9D6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BD160-14B3-456C-AF57-3BAFD3C7B100}" type="pres">
      <dgm:prSet presAssocID="{DBF30621-A533-457A-B5EE-93E38205AB4B}" presName="linNode" presStyleCnt="0"/>
      <dgm:spPr/>
    </dgm:pt>
    <dgm:pt modelId="{514451EF-DA54-4444-9D72-DEC15A71FDDB}" type="pres">
      <dgm:prSet presAssocID="{DBF30621-A533-457A-B5EE-93E38205AB4B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E197E-FE29-46C0-8C08-5C5C77A5535F}" type="pres">
      <dgm:prSet presAssocID="{DBF30621-A533-457A-B5EE-93E38205AB4B}" presName="bracket" presStyleLbl="parChTrans1D1" presStyleIdx="0" presStyleCnt="2"/>
      <dgm:spPr/>
    </dgm:pt>
    <dgm:pt modelId="{7059890B-883C-4E9F-976D-1A0EF0B5F540}" type="pres">
      <dgm:prSet presAssocID="{DBF30621-A533-457A-B5EE-93E38205AB4B}" presName="spH" presStyleCnt="0"/>
      <dgm:spPr/>
    </dgm:pt>
    <dgm:pt modelId="{E47556AA-5EFB-4E4C-AC54-00FF4EB51117}" type="pres">
      <dgm:prSet presAssocID="{DBF30621-A533-457A-B5EE-93E38205AB4B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84C5A-1B55-4BD4-BA96-F6B4867D8762}" type="pres">
      <dgm:prSet presAssocID="{BAAD18BB-4DBF-4922-9ED6-E680BC6EEF52}" presName="spV" presStyleCnt="0"/>
      <dgm:spPr/>
    </dgm:pt>
    <dgm:pt modelId="{DACC6CFC-5D85-48F5-869F-E419351E133D}" type="pres">
      <dgm:prSet presAssocID="{8348E647-F845-4BB3-9D94-DABFFCCD37CE}" presName="linNode" presStyleCnt="0"/>
      <dgm:spPr/>
    </dgm:pt>
    <dgm:pt modelId="{4279A7BE-3C2D-4935-AAFB-B7DA9A996493}" type="pres">
      <dgm:prSet presAssocID="{8348E647-F845-4BB3-9D94-DABFFCCD37CE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A5642-A265-4DDA-9D42-01DD9793BC79}" type="pres">
      <dgm:prSet presAssocID="{8348E647-F845-4BB3-9D94-DABFFCCD37CE}" presName="bracket" presStyleLbl="parChTrans1D1" presStyleIdx="1" presStyleCnt="2"/>
      <dgm:spPr/>
    </dgm:pt>
    <dgm:pt modelId="{E455607C-AE6B-4A79-B4A1-B392DAB1984F}" type="pres">
      <dgm:prSet presAssocID="{8348E647-F845-4BB3-9D94-DABFFCCD37CE}" presName="spH" presStyleCnt="0"/>
      <dgm:spPr/>
    </dgm:pt>
    <dgm:pt modelId="{09757481-DBD0-4796-9FEA-8BFC2C40A51B}" type="pres">
      <dgm:prSet presAssocID="{8348E647-F845-4BB3-9D94-DABFFCCD37CE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8AB46-E87D-4733-9B51-0039C7E99347}" type="presOf" srcId="{BFD2A3D4-8653-41C0-A76B-A497C4D897A1}" destId="{09757481-DBD0-4796-9FEA-8BFC2C40A51B}" srcOrd="0" destOrd="0" presId="urn:diagrams.loki3.com/BracketList"/>
    <dgm:cxn modelId="{258AAB91-FCD9-4376-9EDE-154AE4C2EB79}" type="presOf" srcId="{2A6152EB-4917-47D3-9A1D-251853E3BB48}" destId="{E47556AA-5EFB-4E4C-AC54-00FF4EB51117}" srcOrd="0" destOrd="2" presId="urn:diagrams.loki3.com/BracketList"/>
    <dgm:cxn modelId="{35BC3C26-1CDD-4671-AA05-1D021A330C7E}" type="presOf" srcId="{C6C084A2-B89D-41FA-9EB2-C6C54A34FEE7}" destId="{E47556AA-5EFB-4E4C-AC54-00FF4EB51117}" srcOrd="0" destOrd="1" presId="urn:diagrams.loki3.com/BracketList"/>
    <dgm:cxn modelId="{8320DC4B-4744-4E6B-8785-C61C73DE1166}" type="presOf" srcId="{DBF30621-A533-457A-B5EE-93E38205AB4B}" destId="{514451EF-DA54-4444-9D72-DEC15A71FDDB}" srcOrd="0" destOrd="0" presId="urn:diagrams.loki3.com/BracketList"/>
    <dgm:cxn modelId="{53BBAE45-D995-49F7-B5B7-052D05178ABF}" srcId="{8348E647-F845-4BB3-9D94-DABFFCCD37CE}" destId="{B6A8EB64-3FE8-4AF4-85BA-4FA9D5619E77}" srcOrd="2" destOrd="0" parTransId="{56CD4767-46FA-4FD9-9FF6-CEF80FAB96E9}" sibTransId="{23A97D4F-9F86-4B35-BC14-8DCBB46D1A17}"/>
    <dgm:cxn modelId="{8EADDC34-48DE-42E3-B9B5-C0D4FEEE5D3A}" srcId="{DBF30621-A533-457A-B5EE-93E38205AB4B}" destId="{4CC8288A-8FD8-4852-84F2-DF5C69BD72F9}" srcOrd="0" destOrd="0" parTransId="{B7FE1CD6-B604-43F6-BA89-3C28C16753B5}" sibTransId="{B59B13DB-66C9-484B-8948-774551EB01A6}"/>
    <dgm:cxn modelId="{D2A45890-4B24-4140-9C9A-83EB609AFA18}" srcId="{35CA85F4-6E0B-4A58-8ED6-5E12E8E9D6B4}" destId="{DBF30621-A533-457A-B5EE-93E38205AB4B}" srcOrd="0" destOrd="0" parTransId="{EE7BE2E9-9556-4992-AD05-A1A149C076C2}" sibTransId="{BAAD18BB-4DBF-4922-9ED6-E680BC6EEF52}"/>
    <dgm:cxn modelId="{9982DA25-EC3F-475C-9E1E-6BE5D8763F93}" srcId="{8348E647-F845-4BB3-9D94-DABFFCCD37CE}" destId="{BFD2A3D4-8653-41C0-A76B-A497C4D897A1}" srcOrd="0" destOrd="0" parTransId="{F56E5137-6ACE-4D87-BDB7-FA265E998409}" sibTransId="{7C781C9E-2B85-4483-A49D-2EB977F66FDD}"/>
    <dgm:cxn modelId="{C02702B1-644B-40C2-979C-947AFC6A3D45}" type="presOf" srcId="{726EDED9-FE17-4EA6-BD71-23203682C3F7}" destId="{09757481-DBD0-4796-9FEA-8BFC2C40A51B}" srcOrd="0" destOrd="1" presId="urn:diagrams.loki3.com/BracketList"/>
    <dgm:cxn modelId="{8E189E89-826A-4DA0-A875-A4FFDA27BA0E}" srcId="{8348E647-F845-4BB3-9D94-DABFFCCD37CE}" destId="{726EDED9-FE17-4EA6-BD71-23203682C3F7}" srcOrd="1" destOrd="0" parTransId="{E03F1F03-714A-41A8-848E-543FF53C5791}" sibTransId="{7CC47CF0-0E07-4CF9-A3B8-9EC4B443D123}"/>
    <dgm:cxn modelId="{88D5D2D5-F240-4D54-AB0A-EB28E5080543}" type="presOf" srcId="{B6A8EB64-3FE8-4AF4-85BA-4FA9D5619E77}" destId="{09757481-DBD0-4796-9FEA-8BFC2C40A51B}" srcOrd="0" destOrd="2" presId="urn:diagrams.loki3.com/BracketList"/>
    <dgm:cxn modelId="{15E5DDAE-F18D-48AA-8A07-CB89D76F6507}" srcId="{35CA85F4-6E0B-4A58-8ED6-5E12E8E9D6B4}" destId="{8348E647-F845-4BB3-9D94-DABFFCCD37CE}" srcOrd="1" destOrd="0" parTransId="{8E655576-EC4B-4CEA-9801-F2BE1DFBC6BE}" sibTransId="{3584D71E-BB3B-452D-9D33-AEAC02B9ADA2}"/>
    <dgm:cxn modelId="{45166DFB-8F22-4A7D-B749-95381C97D37B}" type="presOf" srcId="{4CC8288A-8FD8-4852-84F2-DF5C69BD72F9}" destId="{E47556AA-5EFB-4E4C-AC54-00FF4EB51117}" srcOrd="0" destOrd="0" presId="urn:diagrams.loki3.com/BracketList"/>
    <dgm:cxn modelId="{4955AC93-9602-49D3-954B-E6F2A0CBA8C7}" srcId="{DBF30621-A533-457A-B5EE-93E38205AB4B}" destId="{C6C084A2-B89D-41FA-9EB2-C6C54A34FEE7}" srcOrd="1" destOrd="0" parTransId="{DC874F13-29D2-42BC-8402-F1B67357C6D1}" sibTransId="{F1978DF1-B09F-4351-B515-2D44C3EDC029}"/>
    <dgm:cxn modelId="{070E4F42-DA73-4CDA-93EC-29B706ABFBBC}" srcId="{DBF30621-A533-457A-B5EE-93E38205AB4B}" destId="{2A6152EB-4917-47D3-9A1D-251853E3BB48}" srcOrd="2" destOrd="0" parTransId="{038BAA58-4EE6-40A2-BB70-AE250FC7D496}" sibTransId="{A6668817-DCB2-4070-AD82-8F16F21C546B}"/>
    <dgm:cxn modelId="{FFE0DBED-2DAF-4CAF-A919-D371CF512805}" type="presOf" srcId="{35CA85F4-6E0B-4A58-8ED6-5E12E8E9D6B4}" destId="{B7AB2EF7-E6D4-4ACF-A43B-F472A76F7421}" srcOrd="0" destOrd="0" presId="urn:diagrams.loki3.com/BracketList"/>
    <dgm:cxn modelId="{839F93C8-B35B-42C2-A78B-4D55BFF80974}" type="presOf" srcId="{8348E647-F845-4BB3-9D94-DABFFCCD37CE}" destId="{4279A7BE-3C2D-4935-AAFB-B7DA9A996493}" srcOrd="0" destOrd="0" presId="urn:diagrams.loki3.com/BracketList"/>
    <dgm:cxn modelId="{B7CFE5F5-66AE-41CE-9244-9B59F965EB8E}" type="presParOf" srcId="{B7AB2EF7-E6D4-4ACF-A43B-F472A76F7421}" destId="{052BD160-14B3-456C-AF57-3BAFD3C7B100}" srcOrd="0" destOrd="0" presId="urn:diagrams.loki3.com/BracketList"/>
    <dgm:cxn modelId="{19E6B906-0B6D-4CB4-B23B-8A86C07C83FD}" type="presParOf" srcId="{052BD160-14B3-456C-AF57-3BAFD3C7B100}" destId="{514451EF-DA54-4444-9D72-DEC15A71FDDB}" srcOrd="0" destOrd="0" presId="urn:diagrams.loki3.com/BracketList"/>
    <dgm:cxn modelId="{5FF2BE0B-6596-49FC-ADCE-013ECB18544D}" type="presParOf" srcId="{052BD160-14B3-456C-AF57-3BAFD3C7B100}" destId="{98BE197E-FE29-46C0-8C08-5C5C77A5535F}" srcOrd="1" destOrd="0" presId="urn:diagrams.loki3.com/BracketList"/>
    <dgm:cxn modelId="{B981C2A0-371F-42C7-AA26-8E8E8B845771}" type="presParOf" srcId="{052BD160-14B3-456C-AF57-3BAFD3C7B100}" destId="{7059890B-883C-4E9F-976D-1A0EF0B5F540}" srcOrd="2" destOrd="0" presId="urn:diagrams.loki3.com/BracketList"/>
    <dgm:cxn modelId="{99DD4113-629B-4657-B947-869504372291}" type="presParOf" srcId="{052BD160-14B3-456C-AF57-3BAFD3C7B100}" destId="{E47556AA-5EFB-4E4C-AC54-00FF4EB51117}" srcOrd="3" destOrd="0" presId="urn:diagrams.loki3.com/BracketList"/>
    <dgm:cxn modelId="{D3875C56-5B67-4CC0-905C-3F6744F7E3D3}" type="presParOf" srcId="{B7AB2EF7-E6D4-4ACF-A43B-F472A76F7421}" destId="{9CC84C5A-1B55-4BD4-BA96-F6B4867D8762}" srcOrd="1" destOrd="0" presId="urn:diagrams.loki3.com/BracketList"/>
    <dgm:cxn modelId="{917C0D62-E8F8-48C0-A777-C28F93BE3415}" type="presParOf" srcId="{B7AB2EF7-E6D4-4ACF-A43B-F472A76F7421}" destId="{DACC6CFC-5D85-48F5-869F-E419351E133D}" srcOrd="2" destOrd="0" presId="urn:diagrams.loki3.com/BracketList"/>
    <dgm:cxn modelId="{E30F1FB1-48B2-4B58-B234-27571B0F6F17}" type="presParOf" srcId="{DACC6CFC-5D85-48F5-869F-E419351E133D}" destId="{4279A7BE-3C2D-4935-AAFB-B7DA9A996493}" srcOrd="0" destOrd="0" presId="urn:diagrams.loki3.com/BracketList"/>
    <dgm:cxn modelId="{C98ACB85-9E8B-4E95-99D8-3F88C139EBBF}" type="presParOf" srcId="{DACC6CFC-5D85-48F5-869F-E419351E133D}" destId="{DBBA5642-A265-4DDA-9D42-01DD9793BC79}" srcOrd="1" destOrd="0" presId="urn:diagrams.loki3.com/BracketList"/>
    <dgm:cxn modelId="{52B9BBF2-4CE5-41C9-A7CC-943AEC4DC5E8}" type="presParOf" srcId="{DACC6CFC-5D85-48F5-869F-E419351E133D}" destId="{E455607C-AE6B-4A79-B4A1-B392DAB1984F}" srcOrd="2" destOrd="0" presId="urn:diagrams.loki3.com/BracketList"/>
    <dgm:cxn modelId="{3D4FC664-A85D-4AEF-B81C-B3BA653B1DB6}" type="presParOf" srcId="{DACC6CFC-5D85-48F5-869F-E419351E133D}" destId="{09757481-DBD0-4796-9FEA-8BFC2C40A51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5746CC-0F9D-449F-8B98-32AD7FB56DE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79F7B9-F02D-4A6C-A143-DDB3220CD7F3}">
      <dgm:prSet/>
      <dgm:spPr/>
      <dgm:t>
        <a:bodyPr/>
        <a:lstStyle/>
        <a:p>
          <a:r>
            <a:rPr lang="en-US" dirty="0"/>
            <a:t>10 Weeks of Emergency Leave (FMLE)</a:t>
          </a:r>
        </a:p>
      </dgm:t>
    </dgm:pt>
    <dgm:pt modelId="{7896C1F0-6BE5-4CA4-8A37-7E9186EBB6B4}" type="parTrans" cxnId="{3B02E2DC-94B9-4B8A-BE5C-6C34D8937DFF}">
      <dgm:prSet/>
      <dgm:spPr/>
      <dgm:t>
        <a:bodyPr/>
        <a:lstStyle/>
        <a:p>
          <a:endParaRPr lang="en-US"/>
        </a:p>
      </dgm:t>
    </dgm:pt>
    <dgm:pt modelId="{1C298C44-DC8A-4F5B-ABA3-DCA71B2B5616}" type="sibTrans" cxnId="{3B02E2DC-94B9-4B8A-BE5C-6C34D8937DFF}">
      <dgm:prSet/>
      <dgm:spPr/>
      <dgm:t>
        <a:bodyPr/>
        <a:lstStyle/>
        <a:p>
          <a:endParaRPr lang="en-US"/>
        </a:p>
      </dgm:t>
    </dgm:pt>
    <dgm:pt modelId="{2E84BC86-73CE-49FB-89FD-554E88BEEA77}">
      <dgm:prSet/>
      <dgm:spPr/>
      <dgm:t>
        <a:bodyPr/>
        <a:lstStyle/>
        <a:p>
          <a:r>
            <a:rPr lang="en-US" dirty="0"/>
            <a:t>Any employee employed for 30 days</a:t>
          </a:r>
        </a:p>
      </dgm:t>
    </dgm:pt>
    <dgm:pt modelId="{FF0554F6-43FC-4311-BF18-865666AA22D3}" type="parTrans" cxnId="{F8409006-2955-4F38-96DE-A73D8FB38290}">
      <dgm:prSet/>
      <dgm:spPr/>
      <dgm:t>
        <a:bodyPr/>
        <a:lstStyle/>
        <a:p>
          <a:endParaRPr lang="en-US"/>
        </a:p>
      </dgm:t>
    </dgm:pt>
    <dgm:pt modelId="{555A3B6B-C9F8-4753-BEC8-4C81BAEEA06D}" type="sibTrans" cxnId="{F8409006-2955-4F38-96DE-A73D8FB38290}">
      <dgm:prSet/>
      <dgm:spPr/>
      <dgm:t>
        <a:bodyPr/>
        <a:lstStyle/>
        <a:p>
          <a:endParaRPr lang="en-US"/>
        </a:p>
      </dgm:t>
    </dgm:pt>
    <dgm:pt modelId="{0095D384-27EB-439D-8785-F256F24CAD07}">
      <dgm:prSet/>
      <dgm:spPr/>
      <dgm:t>
        <a:bodyPr/>
        <a:lstStyle/>
        <a:p>
          <a:r>
            <a:rPr lang="en-US" dirty="0"/>
            <a:t>Can’t work or telework due to caring for child due to school or childcare center closure due to coronavirus. </a:t>
          </a:r>
        </a:p>
      </dgm:t>
    </dgm:pt>
    <dgm:pt modelId="{141C8325-9D23-4A61-8417-10B789519AF0}" type="parTrans" cxnId="{A8E6391A-3612-4884-B3D8-4C4417436F05}">
      <dgm:prSet/>
      <dgm:spPr/>
      <dgm:t>
        <a:bodyPr/>
        <a:lstStyle/>
        <a:p>
          <a:endParaRPr lang="en-US"/>
        </a:p>
      </dgm:t>
    </dgm:pt>
    <dgm:pt modelId="{D99763A8-A05F-4BD0-96FC-82FDFA4165C0}" type="sibTrans" cxnId="{A8E6391A-3612-4884-B3D8-4C4417436F05}">
      <dgm:prSet/>
      <dgm:spPr/>
      <dgm:t>
        <a:bodyPr/>
        <a:lstStyle/>
        <a:p>
          <a:endParaRPr lang="en-US"/>
        </a:p>
      </dgm:t>
    </dgm:pt>
    <dgm:pt modelId="{DD349FBB-ED49-40BC-B223-6BA9B34E7189}">
      <dgm:prSet/>
      <dgm:spPr/>
      <dgm:t>
        <a:bodyPr/>
        <a:lstStyle/>
        <a:p>
          <a:endParaRPr lang="en-US" dirty="0"/>
        </a:p>
      </dgm:t>
    </dgm:pt>
    <dgm:pt modelId="{7437C519-0542-4693-94AC-E42A391C1F7B}" type="parTrans" cxnId="{F07BEF61-CCF4-48D1-8BB4-B407CC9BA188}">
      <dgm:prSet/>
      <dgm:spPr/>
      <dgm:t>
        <a:bodyPr/>
        <a:lstStyle/>
        <a:p>
          <a:endParaRPr lang="en-US"/>
        </a:p>
      </dgm:t>
    </dgm:pt>
    <dgm:pt modelId="{EA10B26E-A8D6-462D-930E-348DF3B5BB01}" type="sibTrans" cxnId="{F07BEF61-CCF4-48D1-8BB4-B407CC9BA188}">
      <dgm:prSet/>
      <dgm:spPr/>
      <dgm:t>
        <a:bodyPr/>
        <a:lstStyle/>
        <a:p>
          <a:endParaRPr lang="en-US"/>
        </a:p>
      </dgm:t>
    </dgm:pt>
    <dgm:pt modelId="{8264881C-CB4F-489E-A2AE-92AC0B0FCD1D}">
      <dgm:prSet/>
      <dgm:spPr/>
      <dgm:t>
        <a:bodyPr/>
        <a:lstStyle/>
        <a:p>
          <a:r>
            <a:rPr lang="en-US" dirty="0"/>
            <a:t>2/3 Regular Pay after 10 days</a:t>
          </a:r>
        </a:p>
      </dgm:t>
    </dgm:pt>
    <dgm:pt modelId="{DBD4E034-D737-4899-9925-9753367D8A9B}" type="parTrans" cxnId="{E3906166-5404-466D-AD23-85AB9A6707C5}">
      <dgm:prSet/>
      <dgm:spPr/>
      <dgm:t>
        <a:bodyPr/>
        <a:lstStyle/>
        <a:p>
          <a:endParaRPr lang="en-US"/>
        </a:p>
      </dgm:t>
    </dgm:pt>
    <dgm:pt modelId="{3FE29653-E8A4-4B78-B479-EECF37A41D98}" type="sibTrans" cxnId="{E3906166-5404-466D-AD23-85AB9A6707C5}">
      <dgm:prSet/>
      <dgm:spPr/>
      <dgm:t>
        <a:bodyPr/>
        <a:lstStyle/>
        <a:p>
          <a:endParaRPr lang="en-US"/>
        </a:p>
      </dgm:t>
    </dgm:pt>
    <dgm:pt modelId="{A1417DE7-62AD-487E-AD2F-E49FD2543373}">
      <dgm:prSet/>
      <dgm:spPr/>
      <dgm:t>
        <a:bodyPr/>
        <a:lstStyle/>
        <a:p>
          <a:r>
            <a:rPr lang="en-US" dirty="0"/>
            <a:t>up to $200/day</a:t>
          </a:r>
        </a:p>
      </dgm:t>
    </dgm:pt>
    <dgm:pt modelId="{A0334B23-A219-4A84-9BCA-08F9B2D68D1D}" type="parTrans" cxnId="{F00BDA9A-285A-498A-A29B-1766C891FF59}">
      <dgm:prSet/>
      <dgm:spPr/>
      <dgm:t>
        <a:bodyPr/>
        <a:lstStyle/>
        <a:p>
          <a:endParaRPr lang="en-US"/>
        </a:p>
      </dgm:t>
    </dgm:pt>
    <dgm:pt modelId="{ABD5EAB8-204C-4220-9176-7A3EEE0424D4}" type="sibTrans" cxnId="{F00BDA9A-285A-498A-A29B-1766C891FF59}">
      <dgm:prSet/>
      <dgm:spPr/>
      <dgm:t>
        <a:bodyPr/>
        <a:lstStyle/>
        <a:p>
          <a:endParaRPr lang="en-US"/>
        </a:p>
      </dgm:t>
    </dgm:pt>
    <dgm:pt modelId="{42062881-CF9B-4F80-92CD-89C71167B366}">
      <dgm:prSet/>
      <dgm:spPr/>
      <dgm:t>
        <a:bodyPr/>
        <a:lstStyle/>
        <a:p>
          <a:r>
            <a:rPr lang="en-US" dirty="0"/>
            <a:t>up to $10,000 over the entire paid sick leave period</a:t>
          </a:r>
        </a:p>
      </dgm:t>
    </dgm:pt>
    <dgm:pt modelId="{5612002C-EB04-4F4D-B099-4546AC9CDBAC}" type="parTrans" cxnId="{68129988-87C0-45E1-B2AF-F8F5DCC600A6}">
      <dgm:prSet/>
      <dgm:spPr/>
      <dgm:t>
        <a:bodyPr/>
        <a:lstStyle/>
        <a:p>
          <a:endParaRPr lang="en-US"/>
        </a:p>
      </dgm:t>
    </dgm:pt>
    <dgm:pt modelId="{B7BEA0FC-5B85-4D8A-9F01-78AEC70ACB59}" type="sibTrans" cxnId="{68129988-87C0-45E1-B2AF-F8F5DCC600A6}">
      <dgm:prSet/>
      <dgm:spPr/>
      <dgm:t>
        <a:bodyPr/>
        <a:lstStyle/>
        <a:p>
          <a:endParaRPr lang="en-US"/>
        </a:p>
      </dgm:t>
    </dgm:pt>
    <dgm:pt modelId="{1B5F3A5F-D1AA-43A2-9E16-526769814F5C}" type="pres">
      <dgm:prSet presAssocID="{445746CC-0F9D-449F-8B98-32AD7FB56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33AEEE-4898-4CA7-99CC-EE1E43AC7C4C}" type="pres">
      <dgm:prSet presAssocID="{4C79F7B9-F02D-4A6C-A143-DDB3220CD7F3}" presName="parentText" presStyleLbl="node1" presStyleIdx="0" presStyleCnt="2" custScaleY="779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6AFB5-996D-468F-9E70-686C04D27CA8}" type="pres">
      <dgm:prSet presAssocID="{4C79F7B9-F02D-4A6C-A143-DDB3220CD7F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F000F-8D96-4717-85B0-D07453097D36}" type="pres">
      <dgm:prSet presAssocID="{8264881C-CB4F-489E-A2AE-92AC0B0FCD1D}" presName="parentText" presStyleLbl="node1" presStyleIdx="1" presStyleCnt="2" custScaleY="77419" custLinFactNeighborX="0" custLinFactNeighborY="-316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ED79B-18D9-435E-B901-F036EEB8EBBD}" type="pres">
      <dgm:prSet presAssocID="{8264881C-CB4F-489E-A2AE-92AC0B0FCD1D}" presName="childText" presStyleLbl="revTx" presStyleIdx="1" presStyleCnt="2" custLinFactNeighborX="0" custLinFactNeighborY="-23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29988-87C0-45E1-B2AF-F8F5DCC600A6}" srcId="{8264881C-CB4F-489E-A2AE-92AC0B0FCD1D}" destId="{42062881-CF9B-4F80-92CD-89C71167B366}" srcOrd="1" destOrd="0" parTransId="{5612002C-EB04-4F4D-B099-4546AC9CDBAC}" sibTransId="{B7BEA0FC-5B85-4D8A-9F01-78AEC70ACB59}"/>
    <dgm:cxn modelId="{3B02E2DC-94B9-4B8A-BE5C-6C34D8937DFF}" srcId="{445746CC-0F9D-449F-8B98-32AD7FB56DEF}" destId="{4C79F7B9-F02D-4A6C-A143-DDB3220CD7F3}" srcOrd="0" destOrd="0" parTransId="{7896C1F0-6BE5-4CA4-8A37-7E9186EBB6B4}" sibTransId="{1C298C44-DC8A-4F5B-ABA3-DCA71B2B5616}"/>
    <dgm:cxn modelId="{F00BDA9A-285A-498A-A29B-1766C891FF59}" srcId="{8264881C-CB4F-489E-A2AE-92AC0B0FCD1D}" destId="{A1417DE7-62AD-487E-AD2F-E49FD2543373}" srcOrd="0" destOrd="0" parTransId="{A0334B23-A219-4A84-9BCA-08F9B2D68D1D}" sibTransId="{ABD5EAB8-204C-4220-9176-7A3EEE0424D4}"/>
    <dgm:cxn modelId="{1512F483-3E62-4297-A275-FC8A55B8D17D}" type="presOf" srcId="{42062881-CF9B-4F80-92CD-89C71167B366}" destId="{EF7ED79B-18D9-435E-B901-F036EEB8EBBD}" srcOrd="0" destOrd="1" presId="urn:microsoft.com/office/officeart/2005/8/layout/vList2"/>
    <dgm:cxn modelId="{1596B1B3-B525-4046-AA92-C8E933FE6382}" type="presOf" srcId="{A1417DE7-62AD-487E-AD2F-E49FD2543373}" destId="{EF7ED79B-18D9-435E-B901-F036EEB8EBBD}" srcOrd="0" destOrd="0" presId="urn:microsoft.com/office/officeart/2005/8/layout/vList2"/>
    <dgm:cxn modelId="{F8409006-2955-4F38-96DE-A73D8FB38290}" srcId="{4C79F7B9-F02D-4A6C-A143-DDB3220CD7F3}" destId="{2E84BC86-73CE-49FB-89FD-554E88BEEA77}" srcOrd="0" destOrd="0" parTransId="{FF0554F6-43FC-4311-BF18-865666AA22D3}" sibTransId="{555A3B6B-C9F8-4753-BEC8-4C81BAEEA06D}"/>
    <dgm:cxn modelId="{F19C9400-36BD-4343-B148-030FB1CB53A7}" type="presOf" srcId="{4C79F7B9-F02D-4A6C-A143-DDB3220CD7F3}" destId="{FF33AEEE-4898-4CA7-99CC-EE1E43AC7C4C}" srcOrd="0" destOrd="0" presId="urn:microsoft.com/office/officeart/2005/8/layout/vList2"/>
    <dgm:cxn modelId="{F07BEF61-CCF4-48D1-8BB4-B407CC9BA188}" srcId="{0095D384-27EB-439D-8785-F256F24CAD07}" destId="{DD349FBB-ED49-40BC-B223-6BA9B34E7189}" srcOrd="0" destOrd="0" parTransId="{7437C519-0542-4693-94AC-E42A391C1F7B}" sibTransId="{EA10B26E-A8D6-462D-930E-348DF3B5BB01}"/>
    <dgm:cxn modelId="{06720AEF-2208-4A32-9A7D-6AF858F0C2A6}" type="presOf" srcId="{8264881C-CB4F-489E-A2AE-92AC0B0FCD1D}" destId="{CE9F000F-8D96-4717-85B0-D07453097D36}" srcOrd="0" destOrd="0" presId="urn:microsoft.com/office/officeart/2005/8/layout/vList2"/>
    <dgm:cxn modelId="{EFAE8EF0-30B4-4DEF-BAEB-98DBFAE7503F}" type="presOf" srcId="{2E84BC86-73CE-49FB-89FD-554E88BEEA77}" destId="{39F6AFB5-996D-468F-9E70-686C04D27CA8}" srcOrd="0" destOrd="0" presId="urn:microsoft.com/office/officeart/2005/8/layout/vList2"/>
    <dgm:cxn modelId="{A5432292-257C-4251-9E23-5B7D7EDC2BDA}" type="presOf" srcId="{445746CC-0F9D-449F-8B98-32AD7FB56DEF}" destId="{1B5F3A5F-D1AA-43A2-9E16-526769814F5C}" srcOrd="0" destOrd="0" presId="urn:microsoft.com/office/officeart/2005/8/layout/vList2"/>
    <dgm:cxn modelId="{42DAD393-3F44-4E13-9345-93F8FF87BEDE}" type="presOf" srcId="{DD349FBB-ED49-40BC-B223-6BA9B34E7189}" destId="{39F6AFB5-996D-468F-9E70-686C04D27CA8}" srcOrd="0" destOrd="2" presId="urn:microsoft.com/office/officeart/2005/8/layout/vList2"/>
    <dgm:cxn modelId="{A8E6391A-3612-4884-B3D8-4C4417436F05}" srcId="{4C79F7B9-F02D-4A6C-A143-DDB3220CD7F3}" destId="{0095D384-27EB-439D-8785-F256F24CAD07}" srcOrd="1" destOrd="0" parTransId="{141C8325-9D23-4A61-8417-10B789519AF0}" sibTransId="{D99763A8-A05F-4BD0-96FC-82FDFA4165C0}"/>
    <dgm:cxn modelId="{8F13F553-6B06-4DCD-8EB7-77F6766E4F67}" type="presOf" srcId="{0095D384-27EB-439D-8785-F256F24CAD07}" destId="{39F6AFB5-996D-468F-9E70-686C04D27CA8}" srcOrd="0" destOrd="1" presId="urn:microsoft.com/office/officeart/2005/8/layout/vList2"/>
    <dgm:cxn modelId="{E3906166-5404-466D-AD23-85AB9A6707C5}" srcId="{445746CC-0F9D-449F-8B98-32AD7FB56DEF}" destId="{8264881C-CB4F-489E-A2AE-92AC0B0FCD1D}" srcOrd="1" destOrd="0" parTransId="{DBD4E034-D737-4899-9925-9753367D8A9B}" sibTransId="{3FE29653-E8A4-4B78-B479-EECF37A41D98}"/>
    <dgm:cxn modelId="{D55F5450-E28E-4D09-AF55-0BA78CB82E7B}" type="presParOf" srcId="{1B5F3A5F-D1AA-43A2-9E16-526769814F5C}" destId="{FF33AEEE-4898-4CA7-99CC-EE1E43AC7C4C}" srcOrd="0" destOrd="0" presId="urn:microsoft.com/office/officeart/2005/8/layout/vList2"/>
    <dgm:cxn modelId="{BFAE75A8-9122-44B2-8A16-69BE2296F7F7}" type="presParOf" srcId="{1B5F3A5F-D1AA-43A2-9E16-526769814F5C}" destId="{39F6AFB5-996D-468F-9E70-686C04D27CA8}" srcOrd="1" destOrd="0" presId="urn:microsoft.com/office/officeart/2005/8/layout/vList2"/>
    <dgm:cxn modelId="{F93ADB1E-BFBD-4161-8696-D84FD41E21CC}" type="presParOf" srcId="{1B5F3A5F-D1AA-43A2-9E16-526769814F5C}" destId="{CE9F000F-8D96-4717-85B0-D07453097D36}" srcOrd="2" destOrd="0" presId="urn:microsoft.com/office/officeart/2005/8/layout/vList2"/>
    <dgm:cxn modelId="{C798396B-249C-4D3B-9789-C183F2B14D57}" type="presParOf" srcId="{1B5F3A5F-D1AA-43A2-9E16-526769814F5C}" destId="{EF7ED79B-18D9-435E-B901-F036EEB8EBB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038ED7-DBB2-4C26-BBCF-5F92C19F316C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63804DD-D5BE-432B-BAD6-62AE8F73DC3F}">
      <dgm:prSet/>
      <dgm:spPr/>
      <dgm:t>
        <a:bodyPr/>
        <a:lstStyle/>
        <a:p>
          <a:r>
            <a:rPr lang="en-US" dirty="0"/>
            <a:t>Changed to include EIDL related to COVID-19</a:t>
          </a:r>
        </a:p>
      </dgm:t>
    </dgm:pt>
    <dgm:pt modelId="{B224ECCF-D92F-4BB9-A0F2-9C89786DFE0B}" type="parTrans" cxnId="{0A422E9E-A4AC-44DB-97A3-A8DBC73B65D6}">
      <dgm:prSet/>
      <dgm:spPr/>
      <dgm:t>
        <a:bodyPr/>
        <a:lstStyle/>
        <a:p>
          <a:endParaRPr lang="en-US"/>
        </a:p>
      </dgm:t>
    </dgm:pt>
    <dgm:pt modelId="{1E09AC30-2C16-4B6A-9E2E-C1D5386AADBE}" type="sibTrans" cxnId="{0A422E9E-A4AC-44DB-97A3-A8DBC73B65D6}">
      <dgm:prSet/>
      <dgm:spPr/>
      <dgm:t>
        <a:bodyPr/>
        <a:lstStyle/>
        <a:p>
          <a:endParaRPr lang="en-US"/>
        </a:p>
      </dgm:t>
    </dgm:pt>
    <dgm:pt modelId="{8F174FAD-3526-4490-BB32-D5942257E9E6}">
      <dgm:prSet/>
      <dgm:spPr/>
      <dgm:t>
        <a:bodyPr/>
        <a:lstStyle/>
        <a:p>
          <a:r>
            <a:rPr lang="en-US" dirty="0"/>
            <a:t>Expanded eligible entitles to non-profit</a:t>
          </a:r>
        </a:p>
      </dgm:t>
    </dgm:pt>
    <dgm:pt modelId="{9319542E-3D53-4E00-84C5-531F3CB47905}" type="parTrans" cxnId="{DE6240DC-3C5B-429E-9BAE-0B1C54FE6D63}">
      <dgm:prSet/>
      <dgm:spPr/>
      <dgm:t>
        <a:bodyPr/>
        <a:lstStyle/>
        <a:p>
          <a:endParaRPr lang="en-US"/>
        </a:p>
      </dgm:t>
    </dgm:pt>
    <dgm:pt modelId="{E51118C6-C283-4A28-949B-DF5F865CD320}" type="sibTrans" cxnId="{DE6240DC-3C5B-429E-9BAE-0B1C54FE6D63}">
      <dgm:prSet/>
      <dgm:spPr/>
      <dgm:t>
        <a:bodyPr/>
        <a:lstStyle/>
        <a:p>
          <a:endParaRPr lang="en-US"/>
        </a:p>
      </dgm:t>
    </dgm:pt>
    <dgm:pt modelId="{D91FCA12-92B8-41E3-B860-508E48C7F6BA}">
      <dgm:prSet/>
      <dgm:spPr/>
      <dgm:t>
        <a:bodyPr/>
        <a:lstStyle/>
        <a:p>
          <a:r>
            <a:rPr lang="en-US" dirty="0"/>
            <a:t>Some requirements removed or relaxed</a:t>
          </a:r>
        </a:p>
      </dgm:t>
    </dgm:pt>
    <dgm:pt modelId="{E21D5F59-02A3-419E-912D-FD788107DC84}" type="parTrans" cxnId="{7A000257-89C2-41D7-A121-AE82CC9D6B1E}">
      <dgm:prSet/>
      <dgm:spPr/>
      <dgm:t>
        <a:bodyPr/>
        <a:lstStyle/>
        <a:p>
          <a:endParaRPr lang="en-US"/>
        </a:p>
      </dgm:t>
    </dgm:pt>
    <dgm:pt modelId="{DA75BDF4-4B64-4AD6-8ABD-BBAAD5DAE2B1}" type="sibTrans" cxnId="{7A000257-89C2-41D7-A121-AE82CC9D6B1E}">
      <dgm:prSet/>
      <dgm:spPr/>
      <dgm:t>
        <a:bodyPr/>
        <a:lstStyle/>
        <a:p>
          <a:endParaRPr lang="en-US"/>
        </a:p>
      </dgm:t>
    </dgm:pt>
    <dgm:pt modelId="{588EEDE9-8B0C-4DBE-944E-E81A17F478BA}">
      <dgm:prSet/>
      <dgm:spPr/>
      <dgm:t>
        <a:bodyPr/>
        <a:lstStyle/>
        <a:p>
          <a:r>
            <a:rPr lang="en-US" dirty="0"/>
            <a:t>May request advance up to $10,000</a:t>
          </a:r>
        </a:p>
      </dgm:t>
    </dgm:pt>
    <dgm:pt modelId="{6AC4CE81-8D6B-432E-99B8-DD3EC48A8B71}" type="parTrans" cxnId="{B036CDE1-7A49-4EA9-AADA-7585B4F33983}">
      <dgm:prSet/>
      <dgm:spPr/>
      <dgm:t>
        <a:bodyPr/>
        <a:lstStyle/>
        <a:p>
          <a:endParaRPr lang="en-US"/>
        </a:p>
      </dgm:t>
    </dgm:pt>
    <dgm:pt modelId="{E78C71E2-0A63-4C0A-93CD-A2F9A933B870}" type="sibTrans" cxnId="{B036CDE1-7A49-4EA9-AADA-7585B4F33983}">
      <dgm:prSet/>
      <dgm:spPr/>
      <dgm:t>
        <a:bodyPr/>
        <a:lstStyle/>
        <a:p>
          <a:endParaRPr lang="en-US"/>
        </a:p>
      </dgm:t>
    </dgm:pt>
    <dgm:pt modelId="{C34AF023-78C3-4ED9-B35D-1AEC74E5186F}">
      <dgm:prSet custT="1"/>
      <dgm:spPr/>
      <dgm:t>
        <a:bodyPr/>
        <a:lstStyle/>
        <a:p>
          <a:r>
            <a:rPr lang="en-US" sz="3600" b="1" dirty="0"/>
            <a:t>No forgiveness</a:t>
          </a:r>
        </a:p>
      </dgm:t>
    </dgm:pt>
    <dgm:pt modelId="{64A3CE6E-1A26-4CD5-85BD-6367BE0DC4DC}" type="parTrans" cxnId="{3996ED33-B9EC-488D-8004-AC2FA8AA224C}">
      <dgm:prSet/>
      <dgm:spPr/>
      <dgm:t>
        <a:bodyPr/>
        <a:lstStyle/>
        <a:p>
          <a:endParaRPr lang="en-US"/>
        </a:p>
      </dgm:t>
    </dgm:pt>
    <dgm:pt modelId="{1020A06D-28A1-4698-9C89-4C4A93F42FB0}" type="sibTrans" cxnId="{3996ED33-B9EC-488D-8004-AC2FA8AA224C}">
      <dgm:prSet/>
      <dgm:spPr/>
      <dgm:t>
        <a:bodyPr/>
        <a:lstStyle/>
        <a:p>
          <a:endParaRPr lang="en-US"/>
        </a:p>
      </dgm:t>
    </dgm:pt>
    <dgm:pt modelId="{03FB4F7C-D165-44E5-A268-0171EF8E005A}">
      <dgm:prSet/>
      <dgm:spPr/>
      <dgm:t>
        <a:bodyPr/>
        <a:lstStyle/>
        <a:p>
          <a:r>
            <a:rPr lang="en-US" dirty="0"/>
            <a:t>Can “roll/refinance” </a:t>
          </a:r>
          <a:r>
            <a:rPr lang="en-US" b="1" dirty="0"/>
            <a:t>existing</a:t>
          </a:r>
          <a:r>
            <a:rPr lang="en-US" dirty="0"/>
            <a:t> loan as Paycheck Protection Program for non COVID-19</a:t>
          </a:r>
        </a:p>
      </dgm:t>
    </dgm:pt>
    <dgm:pt modelId="{52A53A78-C90F-4BD1-A0E5-5295F65D19F6}" type="parTrans" cxnId="{447B6A73-DB27-45A2-9574-757EFF935CDD}">
      <dgm:prSet/>
      <dgm:spPr/>
      <dgm:t>
        <a:bodyPr/>
        <a:lstStyle/>
        <a:p>
          <a:endParaRPr lang="en-US"/>
        </a:p>
      </dgm:t>
    </dgm:pt>
    <dgm:pt modelId="{AE0764E2-11D6-42EC-B8D3-3E5A4A3A7350}" type="sibTrans" cxnId="{447B6A73-DB27-45A2-9574-757EFF935CDD}">
      <dgm:prSet/>
      <dgm:spPr/>
      <dgm:t>
        <a:bodyPr/>
        <a:lstStyle/>
        <a:p>
          <a:endParaRPr lang="en-US"/>
        </a:p>
      </dgm:t>
    </dgm:pt>
    <dgm:pt modelId="{21189E83-13C2-4BC7-BBAD-61916059F799}" type="pres">
      <dgm:prSet presAssocID="{7C038ED7-DBB2-4C26-BBCF-5F92C19F31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58F12B-9EE9-4D6D-80EF-1F71579A9A13}" type="pres">
      <dgm:prSet presAssocID="{063804DD-D5BE-432B-BAD6-62AE8F73DC3F}" presName="parentText" presStyleLbl="node1" presStyleIdx="0" presStyleCnt="6" custLinFactY="-137949" custLinFactNeighborX="2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0B5EE-68C3-495D-AAB3-82C60E6F5B24}" type="pres">
      <dgm:prSet presAssocID="{1E09AC30-2C16-4B6A-9E2E-C1D5386AADBE}" presName="spacer" presStyleCnt="0"/>
      <dgm:spPr/>
    </dgm:pt>
    <dgm:pt modelId="{E5A1B01D-5772-4C67-B78F-221CA585848A}" type="pres">
      <dgm:prSet presAssocID="{8F174FAD-3526-4490-BB32-D5942257E9E6}" presName="parentText" presStyleLbl="node1" presStyleIdx="1" presStyleCnt="6" custLinFactY="-114617" custLinFactNeighborX="-15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44DD2-4FE8-485F-8782-C79E79DEED8E}" type="pres">
      <dgm:prSet presAssocID="{E51118C6-C283-4A28-949B-DF5F865CD320}" presName="spacer" presStyleCnt="0"/>
      <dgm:spPr/>
    </dgm:pt>
    <dgm:pt modelId="{2AE1F20A-672B-4EF3-9009-B187D852D867}" type="pres">
      <dgm:prSet presAssocID="{D91FCA12-92B8-41E3-B860-508E48C7F6BA}" presName="parentText" presStyleLbl="node1" presStyleIdx="2" presStyleCnt="6" custLinFactY="-86414" custLinFactNeighborX="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8D667-6FB3-4E51-9133-8746354AEED0}" type="pres">
      <dgm:prSet presAssocID="{DA75BDF4-4B64-4AD6-8ABD-BBAAD5DAE2B1}" presName="spacer" presStyleCnt="0"/>
      <dgm:spPr/>
    </dgm:pt>
    <dgm:pt modelId="{723F884E-61A9-4715-922E-586FB9BBF75C}" type="pres">
      <dgm:prSet presAssocID="{588EEDE9-8B0C-4DBE-944E-E81A17F478BA}" presName="parentText" presStyleLbl="node1" presStyleIdx="3" presStyleCnt="6" custLinFactY="-75444" custLinFactNeighborX="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311AE-5917-483F-A337-FC93A9780C5F}" type="pres">
      <dgm:prSet presAssocID="{E78C71E2-0A63-4C0A-93CD-A2F9A933B870}" presName="spacer" presStyleCnt="0"/>
      <dgm:spPr/>
    </dgm:pt>
    <dgm:pt modelId="{60E74C51-05C2-455B-B481-6AF4E344E036}" type="pres">
      <dgm:prSet presAssocID="{C34AF023-78C3-4ED9-B35D-1AEC74E5186F}" presName="parentText" presStyleLbl="node1" presStyleIdx="4" presStyleCnt="6" custLinFactY="-61026" custLinFactNeighborX="3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5293A-2828-43A1-831C-3AA75A06770C}" type="pres">
      <dgm:prSet presAssocID="{1020A06D-28A1-4698-9C89-4C4A93F42FB0}" presName="spacer" presStyleCnt="0"/>
      <dgm:spPr/>
    </dgm:pt>
    <dgm:pt modelId="{E2D5B78F-1105-4123-ACE7-EC6741DF5E52}" type="pres">
      <dgm:prSet presAssocID="{03FB4F7C-D165-44E5-A268-0171EF8E005A}" presName="parentText" presStyleLbl="node1" presStyleIdx="5" presStyleCnt="6" custLinFactY="-41711" custLinFactNeighborX="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78872-0D26-487A-8CC6-11A67647BD20}" type="presOf" srcId="{7C038ED7-DBB2-4C26-BBCF-5F92C19F316C}" destId="{21189E83-13C2-4BC7-BBAD-61916059F799}" srcOrd="0" destOrd="0" presId="urn:microsoft.com/office/officeart/2005/8/layout/vList2"/>
    <dgm:cxn modelId="{7A000257-89C2-41D7-A121-AE82CC9D6B1E}" srcId="{7C038ED7-DBB2-4C26-BBCF-5F92C19F316C}" destId="{D91FCA12-92B8-41E3-B860-508E48C7F6BA}" srcOrd="2" destOrd="0" parTransId="{E21D5F59-02A3-419E-912D-FD788107DC84}" sibTransId="{DA75BDF4-4B64-4AD6-8ABD-BBAAD5DAE2B1}"/>
    <dgm:cxn modelId="{B036CDE1-7A49-4EA9-AADA-7585B4F33983}" srcId="{7C038ED7-DBB2-4C26-BBCF-5F92C19F316C}" destId="{588EEDE9-8B0C-4DBE-944E-E81A17F478BA}" srcOrd="3" destOrd="0" parTransId="{6AC4CE81-8D6B-432E-99B8-DD3EC48A8B71}" sibTransId="{E78C71E2-0A63-4C0A-93CD-A2F9A933B870}"/>
    <dgm:cxn modelId="{E7AC20C9-C2CF-4E30-A49D-C265820FCEE8}" type="presOf" srcId="{063804DD-D5BE-432B-BAD6-62AE8F73DC3F}" destId="{9558F12B-9EE9-4D6D-80EF-1F71579A9A13}" srcOrd="0" destOrd="0" presId="urn:microsoft.com/office/officeart/2005/8/layout/vList2"/>
    <dgm:cxn modelId="{0A422E9E-A4AC-44DB-97A3-A8DBC73B65D6}" srcId="{7C038ED7-DBB2-4C26-BBCF-5F92C19F316C}" destId="{063804DD-D5BE-432B-BAD6-62AE8F73DC3F}" srcOrd="0" destOrd="0" parTransId="{B224ECCF-D92F-4BB9-A0F2-9C89786DFE0B}" sibTransId="{1E09AC30-2C16-4B6A-9E2E-C1D5386AADBE}"/>
    <dgm:cxn modelId="{02FF5E5E-C8E2-4AB5-90DF-AAF04F74BF95}" type="presOf" srcId="{588EEDE9-8B0C-4DBE-944E-E81A17F478BA}" destId="{723F884E-61A9-4715-922E-586FB9BBF75C}" srcOrd="0" destOrd="0" presId="urn:microsoft.com/office/officeart/2005/8/layout/vList2"/>
    <dgm:cxn modelId="{D5527BD7-1B88-4D5F-8F82-7A326E23E502}" type="presOf" srcId="{D91FCA12-92B8-41E3-B860-508E48C7F6BA}" destId="{2AE1F20A-672B-4EF3-9009-B187D852D867}" srcOrd="0" destOrd="0" presId="urn:microsoft.com/office/officeart/2005/8/layout/vList2"/>
    <dgm:cxn modelId="{8B08E259-FDF3-4DC7-9099-3CA413A8FAEB}" type="presOf" srcId="{C34AF023-78C3-4ED9-B35D-1AEC74E5186F}" destId="{60E74C51-05C2-455B-B481-6AF4E344E036}" srcOrd="0" destOrd="0" presId="urn:microsoft.com/office/officeart/2005/8/layout/vList2"/>
    <dgm:cxn modelId="{0C70E2D5-674A-40B1-AC38-56E2169A618E}" type="presOf" srcId="{03FB4F7C-D165-44E5-A268-0171EF8E005A}" destId="{E2D5B78F-1105-4123-ACE7-EC6741DF5E52}" srcOrd="0" destOrd="0" presId="urn:microsoft.com/office/officeart/2005/8/layout/vList2"/>
    <dgm:cxn modelId="{832245DD-24F1-41AB-B4ED-F24D20905843}" type="presOf" srcId="{8F174FAD-3526-4490-BB32-D5942257E9E6}" destId="{E5A1B01D-5772-4C67-B78F-221CA585848A}" srcOrd="0" destOrd="0" presId="urn:microsoft.com/office/officeart/2005/8/layout/vList2"/>
    <dgm:cxn modelId="{3996ED33-B9EC-488D-8004-AC2FA8AA224C}" srcId="{7C038ED7-DBB2-4C26-BBCF-5F92C19F316C}" destId="{C34AF023-78C3-4ED9-B35D-1AEC74E5186F}" srcOrd="4" destOrd="0" parTransId="{64A3CE6E-1A26-4CD5-85BD-6367BE0DC4DC}" sibTransId="{1020A06D-28A1-4698-9C89-4C4A93F42FB0}"/>
    <dgm:cxn modelId="{447B6A73-DB27-45A2-9574-757EFF935CDD}" srcId="{7C038ED7-DBB2-4C26-BBCF-5F92C19F316C}" destId="{03FB4F7C-D165-44E5-A268-0171EF8E005A}" srcOrd="5" destOrd="0" parTransId="{52A53A78-C90F-4BD1-A0E5-5295F65D19F6}" sibTransId="{AE0764E2-11D6-42EC-B8D3-3E5A4A3A7350}"/>
    <dgm:cxn modelId="{DE6240DC-3C5B-429E-9BAE-0B1C54FE6D63}" srcId="{7C038ED7-DBB2-4C26-BBCF-5F92C19F316C}" destId="{8F174FAD-3526-4490-BB32-D5942257E9E6}" srcOrd="1" destOrd="0" parTransId="{9319542E-3D53-4E00-84C5-531F3CB47905}" sibTransId="{E51118C6-C283-4A28-949B-DF5F865CD320}"/>
    <dgm:cxn modelId="{A569F23B-56EA-45D6-AD18-28BCC19DBEB5}" type="presParOf" srcId="{21189E83-13C2-4BC7-BBAD-61916059F799}" destId="{9558F12B-9EE9-4D6D-80EF-1F71579A9A13}" srcOrd="0" destOrd="0" presId="urn:microsoft.com/office/officeart/2005/8/layout/vList2"/>
    <dgm:cxn modelId="{CA0A372F-B3A7-4AD4-A636-3E8D71C7A1F0}" type="presParOf" srcId="{21189E83-13C2-4BC7-BBAD-61916059F799}" destId="{2560B5EE-68C3-495D-AAB3-82C60E6F5B24}" srcOrd="1" destOrd="0" presId="urn:microsoft.com/office/officeart/2005/8/layout/vList2"/>
    <dgm:cxn modelId="{9A80D6A1-74F0-4751-A8C1-27E3A907FCEB}" type="presParOf" srcId="{21189E83-13C2-4BC7-BBAD-61916059F799}" destId="{E5A1B01D-5772-4C67-B78F-221CA585848A}" srcOrd="2" destOrd="0" presId="urn:microsoft.com/office/officeart/2005/8/layout/vList2"/>
    <dgm:cxn modelId="{9EB99E63-D727-4A8B-8455-7AE27A8AF66D}" type="presParOf" srcId="{21189E83-13C2-4BC7-BBAD-61916059F799}" destId="{3EA44DD2-4FE8-485F-8782-C79E79DEED8E}" srcOrd="3" destOrd="0" presId="urn:microsoft.com/office/officeart/2005/8/layout/vList2"/>
    <dgm:cxn modelId="{7AB2772B-A6F3-4579-96F7-4896DF310FF5}" type="presParOf" srcId="{21189E83-13C2-4BC7-BBAD-61916059F799}" destId="{2AE1F20A-672B-4EF3-9009-B187D852D867}" srcOrd="4" destOrd="0" presId="urn:microsoft.com/office/officeart/2005/8/layout/vList2"/>
    <dgm:cxn modelId="{6F4C7D3E-44F6-4E2A-9FA4-9F2B8AD91DC4}" type="presParOf" srcId="{21189E83-13C2-4BC7-BBAD-61916059F799}" destId="{5E58D667-6FB3-4E51-9133-8746354AEED0}" srcOrd="5" destOrd="0" presId="urn:microsoft.com/office/officeart/2005/8/layout/vList2"/>
    <dgm:cxn modelId="{E69A78B8-C51E-4F4A-B883-0A88DBFE4912}" type="presParOf" srcId="{21189E83-13C2-4BC7-BBAD-61916059F799}" destId="{723F884E-61A9-4715-922E-586FB9BBF75C}" srcOrd="6" destOrd="0" presId="urn:microsoft.com/office/officeart/2005/8/layout/vList2"/>
    <dgm:cxn modelId="{619F0614-F1E3-4E8D-9EF5-166FDD418F03}" type="presParOf" srcId="{21189E83-13C2-4BC7-BBAD-61916059F799}" destId="{AFF311AE-5917-483F-A337-FC93A9780C5F}" srcOrd="7" destOrd="0" presId="urn:microsoft.com/office/officeart/2005/8/layout/vList2"/>
    <dgm:cxn modelId="{E88EB94B-0E29-4B74-A17E-53F5BBFAB421}" type="presParOf" srcId="{21189E83-13C2-4BC7-BBAD-61916059F799}" destId="{60E74C51-05C2-455B-B481-6AF4E344E036}" srcOrd="8" destOrd="0" presId="urn:microsoft.com/office/officeart/2005/8/layout/vList2"/>
    <dgm:cxn modelId="{9C366B07-EE6A-42C7-AB0E-13EBE8D967B5}" type="presParOf" srcId="{21189E83-13C2-4BC7-BBAD-61916059F799}" destId="{AFF5293A-2828-43A1-831C-3AA75A06770C}" srcOrd="9" destOrd="0" presId="urn:microsoft.com/office/officeart/2005/8/layout/vList2"/>
    <dgm:cxn modelId="{11886389-BF37-4570-BE77-7E03AEB71D8E}" type="presParOf" srcId="{21189E83-13C2-4BC7-BBAD-61916059F799}" destId="{E2D5B78F-1105-4123-ACE7-EC6741DF5E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9DF753-6F7F-41C4-BDF8-7786892C06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D357C0-60A6-4A92-B699-87254C79786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The Paycheck Protection Program (“PPP”) authorizes up to $349 billion in forgivable loans to small businesses to pay their employees during the COVID-19 crisis. </a:t>
          </a:r>
        </a:p>
      </dgm:t>
    </dgm:pt>
    <dgm:pt modelId="{A75220C7-A631-43AB-8D1A-2D0BEB3003DB}" type="parTrans" cxnId="{77210EFF-A5A0-4A64-8F71-467209E70D82}">
      <dgm:prSet/>
      <dgm:spPr/>
      <dgm:t>
        <a:bodyPr/>
        <a:lstStyle/>
        <a:p>
          <a:endParaRPr lang="en-US"/>
        </a:p>
      </dgm:t>
    </dgm:pt>
    <dgm:pt modelId="{8C31E514-5D53-4035-AFE9-3977949871FB}" type="sibTrans" cxnId="{77210EFF-A5A0-4A64-8F71-467209E70D82}">
      <dgm:prSet/>
      <dgm:spPr/>
      <dgm:t>
        <a:bodyPr/>
        <a:lstStyle/>
        <a:p>
          <a:endParaRPr lang="en-US"/>
        </a:p>
      </dgm:t>
    </dgm:pt>
    <dgm:pt modelId="{A51DC020-C635-48D8-B271-7CA2E6A2164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0" i="0" dirty="0">
              <a:solidFill>
                <a:schemeClr val="tx1"/>
              </a:solidFill>
            </a:rPr>
            <a:t>All loan terms will be the same for everyone. Requirements may vary by lender</a:t>
          </a:r>
        </a:p>
      </dgm:t>
    </dgm:pt>
    <dgm:pt modelId="{F0A6AC70-1C81-46DC-AF87-CEC8C033D3E9}" type="parTrans" cxnId="{8B0BC2F0-0F0D-41CF-8B93-14E2823175FA}">
      <dgm:prSet/>
      <dgm:spPr/>
      <dgm:t>
        <a:bodyPr/>
        <a:lstStyle/>
        <a:p>
          <a:endParaRPr lang="en-US"/>
        </a:p>
      </dgm:t>
    </dgm:pt>
    <dgm:pt modelId="{1A11CA2E-AEAF-4750-8D97-4583E3E1E54A}" type="sibTrans" cxnId="{8B0BC2F0-0F0D-41CF-8B93-14E2823175FA}">
      <dgm:prSet/>
      <dgm:spPr/>
      <dgm:t>
        <a:bodyPr/>
        <a:lstStyle/>
        <a:p>
          <a:endParaRPr lang="en-US"/>
        </a:p>
      </dgm:t>
    </dgm:pt>
    <dgm:pt modelId="{E7A9BFFE-DC0E-4D76-99BE-2395229282FA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Designed to provide businesses with unsecured loans intended to cover payroll costs</a:t>
          </a:r>
        </a:p>
      </dgm:t>
    </dgm:pt>
    <dgm:pt modelId="{92113E8E-B5A7-4F21-90E2-D323B117DE2B}" type="parTrans" cxnId="{CBCD4C5E-48E1-4D4F-9F9D-F9B37A26B597}">
      <dgm:prSet/>
      <dgm:spPr/>
      <dgm:t>
        <a:bodyPr/>
        <a:lstStyle/>
        <a:p>
          <a:endParaRPr lang="en-US"/>
        </a:p>
      </dgm:t>
    </dgm:pt>
    <dgm:pt modelId="{EB9749DF-93D7-4E37-8250-8AA868B5A0FC}" type="sibTrans" cxnId="{CBCD4C5E-48E1-4D4F-9F9D-F9B37A26B597}">
      <dgm:prSet/>
      <dgm:spPr/>
      <dgm:t>
        <a:bodyPr/>
        <a:lstStyle/>
        <a:p>
          <a:endParaRPr lang="en-US"/>
        </a:p>
      </dgm:t>
    </dgm:pt>
    <dgm:pt modelId="{8368405A-C0E1-4061-AD57-920555A84E98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Loans 100% federally guaranteed.  Up to 2.5 x average monthly payroll costs</a:t>
          </a:r>
        </a:p>
      </dgm:t>
    </dgm:pt>
    <dgm:pt modelId="{E8CB18CC-5758-48F7-84BE-3D40281B0AC1}" type="parTrans" cxnId="{3C0874A5-013F-4EC5-B0C4-354C0410A9B1}">
      <dgm:prSet/>
      <dgm:spPr/>
      <dgm:t>
        <a:bodyPr/>
        <a:lstStyle/>
        <a:p>
          <a:endParaRPr lang="en-US"/>
        </a:p>
      </dgm:t>
    </dgm:pt>
    <dgm:pt modelId="{73697336-D85D-495C-BE30-82B5F920FEFF}" type="sibTrans" cxnId="{3C0874A5-013F-4EC5-B0C4-354C0410A9B1}">
      <dgm:prSet/>
      <dgm:spPr/>
      <dgm:t>
        <a:bodyPr/>
        <a:lstStyle/>
        <a:p>
          <a:endParaRPr lang="en-US"/>
        </a:p>
      </dgm:t>
    </dgm:pt>
    <dgm:pt modelId="{53F4734D-9116-4422-A720-085060199DE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The loan amounts will be forgiven if: </a:t>
          </a:r>
        </a:p>
      </dgm:t>
    </dgm:pt>
    <dgm:pt modelId="{991270CF-2B7F-4D02-8BE7-8AB82601180C}" type="parTrans" cxnId="{BC399012-7673-420A-81BF-CEB1895DE85A}">
      <dgm:prSet/>
      <dgm:spPr/>
      <dgm:t>
        <a:bodyPr/>
        <a:lstStyle/>
        <a:p>
          <a:endParaRPr lang="en-US"/>
        </a:p>
      </dgm:t>
    </dgm:pt>
    <dgm:pt modelId="{D4633E6E-F28B-40E0-9DB1-074508341FEB}" type="sibTrans" cxnId="{BC399012-7673-420A-81BF-CEB1895DE85A}">
      <dgm:prSet/>
      <dgm:spPr/>
      <dgm:t>
        <a:bodyPr/>
        <a:lstStyle/>
        <a:p>
          <a:endParaRPr lang="en-US"/>
        </a:p>
      </dgm:t>
    </dgm:pt>
    <dgm:pt modelId="{033A3221-2C8C-4EDB-93EB-C3D44BB8597D}">
      <dgm:prSet custT="1"/>
      <dgm:spPr/>
      <dgm:t>
        <a:bodyPr/>
        <a:lstStyle/>
        <a:p>
          <a:r>
            <a:rPr lang="en-US" sz="1800" dirty="0"/>
            <a:t>Proceeds are used to cover payroll costs, and mortgage interest, rent, and utility costs over the 8 week period after the loan is made; and </a:t>
          </a:r>
        </a:p>
      </dgm:t>
    </dgm:pt>
    <dgm:pt modelId="{DAB78D3D-C2B4-4B7B-991F-31237464DCDE}" type="parTrans" cxnId="{33262284-15F3-46D1-9A12-4067E646995D}">
      <dgm:prSet/>
      <dgm:spPr/>
      <dgm:t>
        <a:bodyPr/>
        <a:lstStyle/>
        <a:p>
          <a:endParaRPr lang="en-US"/>
        </a:p>
      </dgm:t>
    </dgm:pt>
    <dgm:pt modelId="{6BDC3242-04F0-43A6-83D7-97D15BFF3E29}" type="sibTrans" cxnId="{33262284-15F3-46D1-9A12-4067E646995D}">
      <dgm:prSet/>
      <dgm:spPr/>
      <dgm:t>
        <a:bodyPr/>
        <a:lstStyle/>
        <a:p>
          <a:endParaRPr lang="en-US"/>
        </a:p>
      </dgm:t>
    </dgm:pt>
    <dgm:pt modelId="{355F823E-6EBA-448D-B546-B01CCFB25AEB}">
      <dgm:prSet custT="1"/>
      <dgm:spPr/>
      <dgm:t>
        <a:bodyPr/>
        <a:lstStyle/>
        <a:p>
          <a:r>
            <a:rPr lang="en-US" sz="1800" dirty="0"/>
            <a:t>Employee and compensation levels are maintained. </a:t>
          </a:r>
        </a:p>
      </dgm:t>
    </dgm:pt>
    <dgm:pt modelId="{B35226A8-6B24-4247-82A9-03C0C2C357F8}" type="parTrans" cxnId="{B3478842-B894-44D3-86DC-EAE374E73CBB}">
      <dgm:prSet/>
      <dgm:spPr/>
      <dgm:t>
        <a:bodyPr/>
        <a:lstStyle/>
        <a:p>
          <a:endParaRPr lang="en-US"/>
        </a:p>
      </dgm:t>
    </dgm:pt>
    <dgm:pt modelId="{D849D807-555E-46F0-89F2-596410EA22CB}" type="sibTrans" cxnId="{B3478842-B894-44D3-86DC-EAE374E73CBB}">
      <dgm:prSet/>
      <dgm:spPr/>
      <dgm:t>
        <a:bodyPr/>
        <a:lstStyle/>
        <a:p>
          <a:endParaRPr lang="en-US"/>
        </a:p>
      </dgm:t>
    </dgm:pt>
    <dgm:pt modelId="{01D3F664-A0CB-4A10-845A-427E0801683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Payroll costs are capped at $100,000 (including benefits) on an annualized basis for each employee.  Some lenders exclude housing.</a:t>
          </a:r>
        </a:p>
      </dgm:t>
    </dgm:pt>
    <dgm:pt modelId="{AE77BF67-F1FD-44E6-9E5D-03E514D6AC5E}" type="parTrans" cxnId="{6C28F1C6-8D9F-4999-B6D0-7A107C3CBC85}">
      <dgm:prSet/>
      <dgm:spPr/>
      <dgm:t>
        <a:bodyPr/>
        <a:lstStyle/>
        <a:p>
          <a:endParaRPr lang="en-US"/>
        </a:p>
      </dgm:t>
    </dgm:pt>
    <dgm:pt modelId="{2A23F315-CB14-4906-B787-B6B35EA82DD2}" type="sibTrans" cxnId="{6C28F1C6-8D9F-4999-B6D0-7A107C3CBC85}">
      <dgm:prSet/>
      <dgm:spPr/>
      <dgm:t>
        <a:bodyPr/>
        <a:lstStyle/>
        <a:p>
          <a:endParaRPr lang="en-US"/>
        </a:p>
      </dgm:t>
    </dgm:pt>
    <dgm:pt modelId="{FFD61C6B-6C29-4268-B60F-753645ED6CC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Not more than 25% of the forgiven amount may be for non-payroll costs. </a:t>
          </a:r>
          <a:endParaRPr lang="en-US" sz="1800" dirty="0"/>
        </a:p>
      </dgm:t>
    </dgm:pt>
    <dgm:pt modelId="{05B38526-7DC7-4845-8F0F-E0123A2310F5}" type="parTrans" cxnId="{037423DC-57D0-4DE4-ACC0-4798436DD7B0}">
      <dgm:prSet/>
      <dgm:spPr/>
      <dgm:t>
        <a:bodyPr/>
        <a:lstStyle/>
        <a:p>
          <a:endParaRPr lang="en-US"/>
        </a:p>
      </dgm:t>
    </dgm:pt>
    <dgm:pt modelId="{B47D2470-8298-44C6-8D86-196D0F397420}" type="sibTrans" cxnId="{037423DC-57D0-4DE4-ACC0-4798436DD7B0}">
      <dgm:prSet/>
      <dgm:spPr/>
      <dgm:t>
        <a:bodyPr/>
        <a:lstStyle/>
        <a:p>
          <a:endParaRPr lang="en-US"/>
        </a:p>
      </dgm:t>
    </dgm:pt>
    <dgm:pt modelId="{DF3BC506-EFE4-47D8-8DB1-2FA579F37A03}" type="pres">
      <dgm:prSet presAssocID="{019DF753-6F7F-41C4-BDF8-7786892C06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74AEE-78B0-4B93-BE84-59137B95C7EF}" type="pres">
      <dgm:prSet presAssocID="{2BD357C0-60A6-4A92-B699-87254C79786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660AD-9F41-4B36-A1BD-51E5A713D81A}" type="pres">
      <dgm:prSet presAssocID="{8C31E514-5D53-4035-AFE9-3977949871FB}" presName="spacer" presStyleCnt="0"/>
      <dgm:spPr/>
    </dgm:pt>
    <dgm:pt modelId="{43332A45-BD2A-4710-A81B-FC98527CD651}" type="pres">
      <dgm:prSet presAssocID="{A51DC020-C635-48D8-B271-7CA2E6A2164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A2F8A-C4F5-4207-A1CC-10F388842B5A}" type="pres">
      <dgm:prSet presAssocID="{1A11CA2E-AEAF-4750-8D97-4583E3E1E54A}" presName="spacer" presStyleCnt="0"/>
      <dgm:spPr/>
    </dgm:pt>
    <dgm:pt modelId="{DE257213-7A96-4DFA-A821-C11073F41457}" type="pres">
      <dgm:prSet presAssocID="{E7A9BFFE-DC0E-4D76-99BE-2395229282F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45BFA-2762-4482-9904-1B56FD932337}" type="pres">
      <dgm:prSet presAssocID="{EB9749DF-93D7-4E37-8250-8AA868B5A0FC}" presName="spacer" presStyleCnt="0"/>
      <dgm:spPr/>
    </dgm:pt>
    <dgm:pt modelId="{FD093005-460F-41E4-AA96-2A85BED10987}" type="pres">
      <dgm:prSet presAssocID="{8368405A-C0E1-4061-AD57-920555A84E98}" presName="parentText" presStyleLbl="node1" presStyleIdx="3" presStyleCnt="6" custScaleX="99736" custScaleY="1002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BBFFF-A2D6-42C4-8D2D-3A54CA6260E6}" type="pres">
      <dgm:prSet presAssocID="{73697336-D85D-495C-BE30-82B5F920FEFF}" presName="spacer" presStyleCnt="0"/>
      <dgm:spPr/>
    </dgm:pt>
    <dgm:pt modelId="{98D1E059-2318-4346-B211-4818CD5D1D65}" type="pres">
      <dgm:prSet presAssocID="{53F4734D-9116-4422-A720-085060199DE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269B1-35C5-47C5-8F85-00B6B69E0EFB}" type="pres">
      <dgm:prSet presAssocID="{53F4734D-9116-4422-A720-085060199DE2}" presName="childText" presStyleLbl="revTx" presStyleIdx="0" presStyleCnt="1" custScaleY="155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81B60-917F-41BA-A66B-F0520C58F9F0}" type="pres">
      <dgm:prSet presAssocID="{01D3F664-A0CB-4A10-845A-427E08016837}" presName="parentText" presStyleLbl="node1" presStyleIdx="5" presStyleCnt="6" custLinFactNeighborX="-66" custLinFactNeighborY="-458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423DC-57D0-4DE4-ACC0-4798436DD7B0}" srcId="{53F4734D-9116-4422-A720-085060199DE2}" destId="{FFD61C6B-6C29-4268-B60F-753645ED6CCF}" srcOrd="2" destOrd="0" parTransId="{05B38526-7DC7-4845-8F0F-E0123A2310F5}" sibTransId="{B47D2470-8298-44C6-8D86-196D0F397420}"/>
    <dgm:cxn modelId="{94577753-646E-4E31-A8D3-1DA4030314E8}" type="presOf" srcId="{019DF753-6F7F-41C4-BDF8-7786892C06A6}" destId="{DF3BC506-EFE4-47D8-8DB1-2FA579F37A03}" srcOrd="0" destOrd="0" presId="urn:microsoft.com/office/officeart/2005/8/layout/vList2"/>
    <dgm:cxn modelId="{2508A216-9DA3-4494-8418-926B50EEDFEB}" type="presOf" srcId="{2BD357C0-60A6-4A92-B699-87254C797868}" destId="{66D74AEE-78B0-4B93-BE84-59137B95C7EF}" srcOrd="0" destOrd="0" presId="urn:microsoft.com/office/officeart/2005/8/layout/vList2"/>
    <dgm:cxn modelId="{CBCD4C5E-48E1-4D4F-9F9D-F9B37A26B597}" srcId="{019DF753-6F7F-41C4-BDF8-7786892C06A6}" destId="{E7A9BFFE-DC0E-4D76-99BE-2395229282FA}" srcOrd="2" destOrd="0" parTransId="{92113E8E-B5A7-4F21-90E2-D323B117DE2B}" sibTransId="{EB9749DF-93D7-4E37-8250-8AA868B5A0FC}"/>
    <dgm:cxn modelId="{6558A571-2E64-4C46-AF1D-811EA1525436}" type="presOf" srcId="{033A3221-2C8C-4EDB-93EB-C3D44BB8597D}" destId="{28D269B1-35C5-47C5-8F85-00B6B69E0EFB}" srcOrd="0" destOrd="0" presId="urn:microsoft.com/office/officeart/2005/8/layout/vList2"/>
    <dgm:cxn modelId="{33262284-15F3-46D1-9A12-4067E646995D}" srcId="{53F4734D-9116-4422-A720-085060199DE2}" destId="{033A3221-2C8C-4EDB-93EB-C3D44BB8597D}" srcOrd="0" destOrd="0" parTransId="{DAB78D3D-C2B4-4B7B-991F-31237464DCDE}" sibTransId="{6BDC3242-04F0-43A6-83D7-97D15BFF3E29}"/>
    <dgm:cxn modelId="{8B0BC2F0-0F0D-41CF-8B93-14E2823175FA}" srcId="{019DF753-6F7F-41C4-BDF8-7786892C06A6}" destId="{A51DC020-C635-48D8-B271-7CA2E6A21649}" srcOrd="1" destOrd="0" parTransId="{F0A6AC70-1C81-46DC-AF87-CEC8C033D3E9}" sibTransId="{1A11CA2E-AEAF-4750-8D97-4583E3E1E54A}"/>
    <dgm:cxn modelId="{3C0874A5-013F-4EC5-B0C4-354C0410A9B1}" srcId="{019DF753-6F7F-41C4-BDF8-7786892C06A6}" destId="{8368405A-C0E1-4061-AD57-920555A84E98}" srcOrd="3" destOrd="0" parTransId="{E8CB18CC-5758-48F7-84BE-3D40281B0AC1}" sibTransId="{73697336-D85D-495C-BE30-82B5F920FEFF}"/>
    <dgm:cxn modelId="{97ABF8ED-3062-4B5C-A69C-054F8B7F797E}" type="presOf" srcId="{53F4734D-9116-4422-A720-085060199DE2}" destId="{98D1E059-2318-4346-B211-4818CD5D1D65}" srcOrd="0" destOrd="0" presId="urn:microsoft.com/office/officeart/2005/8/layout/vList2"/>
    <dgm:cxn modelId="{6C28F1C6-8D9F-4999-B6D0-7A107C3CBC85}" srcId="{019DF753-6F7F-41C4-BDF8-7786892C06A6}" destId="{01D3F664-A0CB-4A10-845A-427E08016837}" srcOrd="5" destOrd="0" parTransId="{AE77BF67-F1FD-44E6-9E5D-03E514D6AC5E}" sibTransId="{2A23F315-CB14-4906-B787-B6B35EA82DD2}"/>
    <dgm:cxn modelId="{97AE6C97-D7F5-4138-9766-6B5F029161B2}" type="presOf" srcId="{E7A9BFFE-DC0E-4D76-99BE-2395229282FA}" destId="{DE257213-7A96-4DFA-A821-C11073F41457}" srcOrd="0" destOrd="0" presId="urn:microsoft.com/office/officeart/2005/8/layout/vList2"/>
    <dgm:cxn modelId="{1A95CF5E-A849-4941-96FB-DFB7D4A7332D}" type="presOf" srcId="{355F823E-6EBA-448D-B546-B01CCFB25AEB}" destId="{28D269B1-35C5-47C5-8F85-00B6B69E0EFB}" srcOrd="0" destOrd="1" presId="urn:microsoft.com/office/officeart/2005/8/layout/vList2"/>
    <dgm:cxn modelId="{4F0883A9-E6E4-4540-82ED-D8AA132982C9}" type="presOf" srcId="{8368405A-C0E1-4061-AD57-920555A84E98}" destId="{FD093005-460F-41E4-AA96-2A85BED10987}" srcOrd="0" destOrd="0" presId="urn:microsoft.com/office/officeart/2005/8/layout/vList2"/>
    <dgm:cxn modelId="{77210EFF-A5A0-4A64-8F71-467209E70D82}" srcId="{019DF753-6F7F-41C4-BDF8-7786892C06A6}" destId="{2BD357C0-60A6-4A92-B699-87254C797868}" srcOrd="0" destOrd="0" parTransId="{A75220C7-A631-43AB-8D1A-2D0BEB3003DB}" sibTransId="{8C31E514-5D53-4035-AFE9-3977949871FB}"/>
    <dgm:cxn modelId="{D788DB19-1EE5-42FD-8ED7-92A28F9B0168}" type="presOf" srcId="{A51DC020-C635-48D8-B271-7CA2E6A21649}" destId="{43332A45-BD2A-4710-A81B-FC98527CD651}" srcOrd="0" destOrd="0" presId="urn:microsoft.com/office/officeart/2005/8/layout/vList2"/>
    <dgm:cxn modelId="{8AC66D0D-9CF7-47A8-BEC9-7B7405BBC8C8}" type="presOf" srcId="{FFD61C6B-6C29-4268-B60F-753645ED6CCF}" destId="{28D269B1-35C5-47C5-8F85-00B6B69E0EFB}" srcOrd="0" destOrd="2" presId="urn:microsoft.com/office/officeart/2005/8/layout/vList2"/>
    <dgm:cxn modelId="{D4B633E8-6F33-4BDD-B40F-3BC70D70E919}" type="presOf" srcId="{01D3F664-A0CB-4A10-845A-427E08016837}" destId="{3D281B60-917F-41BA-A66B-F0520C58F9F0}" srcOrd="0" destOrd="0" presId="urn:microsoft.com/office/officeart/2005/8/layout/vList2"/>
    <dgm:cxn modelId="{B3478842-B894-44D3-86DC-EAE374E73CBB}" srcId="{53F4734D-9116-4422-A720-085060199DE2}" destId="{355F823E-6EBA-448D-B546-B01CCFB25AEB}" srcOrd="1" destOrd="0" parTransId="{B35226A8-6B24-4247-82A9-03C0C2C357F8}" sibTransId="{D849D807-555E-46F0-89F2-596410EA22CB}"/>
    <dgm:cxn modelId="{BC399012-7673-420A-81BF-CEB1895DE85A}" srcId="{019DF753-6F7F-41C4-BDF8-7786892C06A6}" destId="{53F4734D-9116-4422-A720-085060199DE2}" srcOrd="4" destOrd="0" parTransId="{991270CF-2B7F-4D02-8BE7-8AB82601180C}" sibTransId="{D4633E6E-F28B-40E0-9DB1-074508341FEB}"/>
    <dgm:cxn modelId="{E87E0E77-C1D6-4CBA-826C-B77166166FDE}" type="presParOf" srcId="{DF3BC506-EFE4-47D8-8DB1-2FA579F37A03}" destId="{66D74AEE-78B0-4B93-BE84-59137B95C7EF}" srcOrd="0" destOrd="0" presId="urn:microsoft.com/office/officeart/2005/8/layout/vList2"/>
    <dgm:cxn modelId="{419269F6-DD1B-47A8-B155-C27EC655A638}" type="presParOf" srcId="{DF3BC506-EFE4-47D8-8DB1-2FA579F37A03}" destId="{3F9660AD-9F41-4B36-A1BD-51E5A713D81A}" srcOrd="1" destOrd="0" presId="urn:microsoft.com/office/officeart/2005/8/layout/vList2"/>
    <dgm:cxn modelId="{F372A3A9-8CC9-445B-8A79-534DE8411C1C}" type="presParOf" srcId="{DF3BC506-EFE4-47D8-8DB1-2FA579F37A03}" destId="{43332A45-BD2A-4710-A81B-FC98527CD651}" srcOrd="2" destOrd="0" presId="urn:microsoft.com/office/officeart/2005/8/layout/vList2"/>
    <dgm:cxn modelId="{B2545CB6-106C-479F-A63E-E10DED9EA2B9}" type="presParOf" srcId="{DF3BC506-EFE4-47D8-8DB1-2FA579F37A03}" destId="{DCFA2F8A-C4F5-4207-A1CC-10F388842B5A}" srcOrd="3" destOrd="0" presId="urn:microsoft.com/office/officeart/2005/8/layout/vList2"/>
    <dgm:cxn modelId="{95D34683-CA25-4D88-B337-D66A2547F529}" type="presParOf" srcId="{DF3BC506-EFE4-47D8-8DB1-2FA579F37A03}" destId="{DE257213-7A96-4DFA-A821-C11073F41457}" srcOrd="4" destOrd="0" presId="urn:microsoft.com/office/officeart/2005/8/layout/vList2"/>
    <dgm:cxn modelId="{189B9FB2-2DFB-4FB2-8422-C260CBF278DB}" type="presParOf" srcId="{DF3BC506-EFE4-47D8-8DB1-2FA579F37A03}" destId="{8A945BFA-2762-4482-9904-1B56FD932337}" srcOrd="5" destOrd="0" presId="urn:microsoft.com/office/officeart/2005/8/layout/vList2"/>
    <dgm:cxn modelId="{C1F29349-E72D-4031-BC9B-200D102B67AD}" type="presParOf" srcId="{DF3BC506-EFE4-47D8-8DB1-2FA579F37A03}" destId="{FD093005-460F-41E4-AA96-2A85BED10987}" srcOrd="6" destOrd="0" presId="urn:microsoft.com/office/officeart/2005/8/layout/vList2"/>
    <dgm:cxn modelId="{62562FC1-9926-44B9-9D91-2996AFB05169}" type="presParOf" srcId="{DF3BC506-EFE4-47D8-8DB1-2FA579F37A03}" destId="{5BCBBFFF-A2D6-42C4-8D2D-3A54CA6260E6}" srcOrd="7" destOrd="0" presId="urn:microsoft.com/office/officeart/2005/8/layout/vList2"/>
    <dgm:cxn modelId="{FD5ED240-B6B9-4AFB-98EF-254275EBC5A0}" type="presParOf" srcId="{DF3BC506-EFE4-47D8-8DB1-2FA579F37A03}" destId="{98D1E059-2318-4346-B211-4818CD5D1D65}" srcOrd="8" destOrd="0" presId="urn:microsoft.com/office/officeart/2005/8/layout/vList2"/>
    <dgm:cxn modelId="{FD568BA1-B950-480D-9CC9-2A09D19F27AF}" type="presParOf" srcId="{DF3BC506-EFE4-47D8-8DB1-2FA579F37A03}" destId="{28D269B1-35C5-47C5-8F85-00B6B69E0EFB}" srcOrd="9" destOrd="0" presId="urn:microsoft.com/office/officeart/2005/8/layout/vList2"/>
    <dgm:cxn modelId="{738F43F2-3D9A-4262-984E-8B296B4F4C6B}" type="presParOf" srcId="{DF3BC506-EFE4-47D8-8DB1-2FA579F37A03}" destId="{3D281B60-917F-41BA-A66B-F0520C58F9F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CBEE01-7ED4-4085-B5A1-0D1F5BCC44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921649-8476-4390-9E1E-67265BF6BFFD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Refundable </a:t>
          </a:r>
          <a:r>
            <a:rPr lang="en-US" dirty="0"/>
            <a:t> payroll tax credit</a:t>
          </a:r>
        </a:p>
      </dgm:t>
    </dgm:pt>
    <dgm:pt modelId="{3A15E0D6-C23D-4078-BC06-4A2E409CCDC7}" type="parTrans" cxnId="{2DB4690A-9B1A-4199-BD48-B61A1372BC51}">
      <dgm:prSet/>
      <dgm:spPr/>
      <dgm:t>
        <a:bodyPr/>
        <a:lstStyle/>
        <a:p>
          <a:endParaRPr lang="en-US"/>
        </a:p>
      </dgm:t>
    </dgm:pt>
    <dgm:pt modelId="{35D53E89-9A6C-4B38-ADBD-48BAF025614A}" type="sibTrans" cxnId="{2DB4690A-9B1A-4199-BD48-B61A1372BC51}">
      <dgm:prSet/>
      <dgm:spPr/>
      <dgm:t>
        <a:bodyPr/>
        <a:lstStyle/>
        <a:p>
          <a:endParaRPr lang="en-US"/>
        </a:p>
      </dgm:t>
    </dgm:pt>
    <dgm:pt modelId="{A8736F7A-1429-4B41-9392-244549A4D3FA}">
      <dgm:prSet/>
      <dgm:spPr/>
      <dgm:t>
        <a:bodyPr/>
        <a:lstStyle/>
        <a:p>
          <a:r>
            <a:rPr lang="en-US" dirty="0"/>
            <a:t>Eligible if: Operations reduced or suspended due to COVID-19 </a:t>
          </a:r>
          <a:r>
            <a:rPr lang="en-US" b="1" dirty="0">
              <a:solidFill>
                <a:srgbClr val="FF0000"/>
              </a:solidFill>
            </a:rPr>
            <a:t>Or</a:t>
          </a:r>
          <a:r>
            <a:rPr lang="en-US" dirty="0"/>
            <a:t> 50% decline in gross receipts (eligibility ends after QTR when 80% of PY reached)</a:t>
          </a:r>
        </a:p>
      </dgm:t>
    </dgm:pt>
    <dgm:pt modelId="{2DA40238-302D-4AA6-BFE7-7265E690C4FB}" type="parTrans" cxnId="{DF2B9ADF-C877-44D4-98D9-43647A16DAE9}">
      <dgm:prSet/>
      <dgm:spPr/>
      <dgm:t>
        <a:bodyPr/>
        <a:lstStyle/>
        <a:p>
          <a:endParaRPr lang="en-US"/>
        </a:p>
      </dgm:t>
    </dgm:pt>
    <dgm:pt modelId="{CF9A1B7D-C99E-4602-B971-855E6965AD23}" type="sibTrans" cxnId="{DF2B9ADF-C877-44D4-98D9-43647A16DAE9}">
      <dgm:prSet/>
      <dgm:spPr/>
      <dgm:t>
        <a:bodyPr/>
        <a:lstStyle/>
        <a:p>
          <a:endParaRPr lang="en-US"/>
        </a:p>
      </dgm:t>
    </dgm:pt>
    <dgm:pt modelId="{1C21550A-F31A-4C04-9748-E113466F659A}">
      <dgm:prSet/>
      <dgm:spPr/>
      <dgm:t>
        <a:bodyPr/>
        <a:lstStyle/>
        <a:p>
          <a:r>
            <a:rPr lang="en-US" dirty="0"/>
            <a:t>50% of wages paid up to $10,000 per employee (3/12/20 – 12/31/20) </a:t>
          </a:r>
        </a:p>
      </dgm:t>
    </dgm:pt>
    <dgm:pt modelId="{22D6511F-C779-4DAD-A550-99BCF4645978}" type="parTrans" cxnId="{93E41DD4-CFC4-43DD-A63C-34F45F4657A8}">
      <dgm:prSet/>
      <dgm:spPr/>
      <dgm:t>
        <a:bodyPr/>
        <a:lstStyle/>
        <a:p>
          <a:endParaRPr lang="en-US"/>
        </a:p>
      </dgm:t>
    </dgm:pt>
    <dgm:pt modelId="{27457E91-E021-439A-8330-BDD38C4A54E4}" type="sibTrans" cxnId="{93E41DD4-CFC4-43DD-A63C-34F45F4657A8}">
      <dgm:prSet/>
      <dgm:spPr/>
      <dgm:t>
        <a:bodyPr/>
        <a:lstStyle/>
        <a:p>
          <a:endParaRPr lang="en-US"/>
        </a:p>
      </dgm:t>
    </dgm:pt>
    <dgm:pt modelId="{D9654B76-D35C-4C6D-9FFD-87C487F58786}">
      <dgm:prSet/>
      <dgm:spPr/>
      <dgm:t>
        <a:bodyPr/>
        <a:lstStyle/>
        <a:p>
          <a:pPr algn="ctr"/>
          <a:r>
            <a:rPr lang="en-US" dirty="0"/>
            <a:t>credit  = up to $5,000 per employee</a:t>
          </a:r>
        </a:p>
      </dgm:t>
    </dgm:pt>
    <dgm:pt modelId="{D92B822D-FD59-4763-A0EB-4241A8D07385}" type="parTrans" cxnId="{F050E763-CE2A-48E4-9C7B-7918213F86EC}">
      <dgm:prSet/>
      <dgm:spPr/>
      <dgm:t>
        <a:bodyPr/>
        <a:lstStyle/>
        <a:p>
          <a:endParaRPr lang="en-US"/>
        </a:p>
      </dgm:t>
    </dgm:pt>
    <dgm:pt modelId="{48257FAA-0541-4B8C-A732-8B39C48830C8}" type="sibTrans" cxnId="{F050E763-CE2A-48E4-9C7B-7918213F86EC}">
      <dgm:prSet/>
      <dgm:spPr/>
      <dgm:t>
        <a:bodyPr/>
        <a:lstStyle/>
        <a:p>
          <a:endParaRPr lang="en-US"/>
        </a:p>
      </dgm:t>
    </dgm:pt>
    <dgm:pt modelId="{E0AB5CCE-D873-4F92-9140-06080D4F6D9D}">
      <dgm:prSet/>
      <dgm:spPr/>
      <dgm:t>
        <a:bodyPr/>
        <a:lstStyle/>
        <a:p>
          <a:r>
            <a:rPr lang="en-US" dirty="0"/>
            <a:t>Reduce wages by FFRCA paid sick or paid family leave</a:t>
          </a:r>
        </a:p>
      </dgm:t>
    </dgm:pt>
    <dgm:pt modelId="{D7BC9711-97B2-4FE4-BBA3-EAA83D9D296A}" type="parTrans" cxnId="{B5B470CE-A629-4D6C-8F5B-5B6C4B00F88A}">
      <dgm:prSet/>
      <dgm:spPr/>
      <dgm:t>
        <a:bodyPr/>
        <a:lstStyle/>
        <a:p>
          <a:endParaRPr lang="en-US"/>
        </a:p>
      </dgm:t>
    </dgm:pt>
    <dgm:pt modelId="{0766C7C9-9FE1-427D-8349-AB70EC75359E}" type="sibTrans" cxnId="{B5B470CE-A629-4D6C-8F5B-5B6C4B00F88A}">
      <dgm:prSet/>
      <dgm:spPr/>
      <dgm:t>
        <a:bodyPr/>
        <a:lstStyle/>
        <a:p>
          <a:endParaRPr lang="en-US"/>
        </a:p>
      </dgm:t>
    </dgm:pt>
    <dgm:pt modelId="{083B4C2E-0AB5-482D-83A7-6D3F59B1905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100+ employees:</a:t>
          </a:r>
          <a:r>
            <a:rPr lang="en-US" dirty="0"/>
            <a:t> Credit for wages paid during shut-down </a:t>
          </a:r>
        </a:p>
      </dgm:t>
    </dgm:pt>
    <dgm:pt modelId="{6EF8F40E-2DB4-43C3-8232-76F297AC2706}" type="parTrans" cxnId="{35D6C099-9632-4194-95B2-FCC050D9D99C}">
      <dgm:prSet/>
      <dgm:spPr/>
      <dgm:t>
        <a:bodyPr/>
        <a:lstStyle/>
        <a:p>
          <a:endParaRPr lang="en-US"/>
        </a:p>
      </dgm:t>
    </dgm:pt>
    <dgm:pt modelId="{F9AB0FF6-1673-424B-8854-6845ED3A5293}" type="sibTrans" cxnId="{35D6C099-9632-4194-95B2-FCC050D9D99C}">
      <dgm:prSet/>
      <dgm:spPr/>
      <dgm:t>
        <a:bodyPr/>
        <a:lstStyle/>
        <a:p>
          <a:endParaRPr lang="en-US"/>
        </a:p>
      </dgm:t>
    </dgm:pt>
    <dgm:pt modelId="{9D409189-07D9-4D51-9ED5-23D4D9E783E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&lt; 100 employees: </a:t>
          </a:r>
          <a:r>
            <a:rPr lang="en-US" dirty="0"/>
            <a:t>All wages qualify Aggregation rules apply </a:t>
          </a:r>
        </a:p>
      </dgm:t>
    </dgm:pt>
    <dgm:pt modelId="{57669483-A8D3-4889-8ED1-3A3C410DED5E}" type="parTrans" cxnId="{D7463B1E-5D14-4A05-A840-9AF2EE3ECA09}">
      <dgm:prSet/>
      <dgm:spPr/>
      <dgm:t>
        <a:bodyPr/>
        <a:lstStyle/>
        <a:p>
          <a:endParaRPr lang="en-US"/>
        </a:p>
      </dgm:t>
    </dgm:pt>
    <dgm:pt modelId="{D7F5290C-0FE7-41F6-996C-835B9683025D}" type="sibTrans" cxnId="{D7463B1E-5D14-4A05-A840-9AF2EE3ECA09}">
      <dgm:prSet/>
      <dgm:spPr/>
      <dgm:t>
        <a:bodyPr/>
        <a:lstStyle/>
        <a:p>
          <a:endParaRPr lang="en-US"/>
        </a:p>
      </dgm:t>
    </dgm:pt>
    <dgm:pt modelId="{571AFD68-5097-4509-893F-08E93C7FE1C0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NOTE: employers receiving Paycheck Protection Program loans are not eligible for these credits.</a:t>
          </a:r>
        </a:p>
      </dgm:t>
    </dgm:pt>
    <dgm:pt modelId="{6303E353-2749-4EEA-BC68-0F549D823121}" type="parTrans" cxnId="{D86945F7-DD9D-495B-B885-CA496913BA1F}">
      <dgm:prSet/>
      <dgm:spPr/>
      <dgm:t>
        <a:bodyPr/>
        <a:lstStyle/>
        <a:p>
          <a:endParaRPr lang="en-US"/>
        </a:p>
      </dgm:t>
    </dgm:pt>
    <dgm:pt modelId="{174776C3-BBAE-41F9-824A-C77B0263FC27}" type="sibTrans" cxnId="{D86945F7-DD9D-495B-B885-CA496913BA1F}">
      <dgm:prSet/>
      <dgm:spPr/>
      <dgm:t>
        <a:bodyPr/>
        <a:lstStyle/>
        <a:p>
          <a:endParaRPr lang="en-US"/>
        </a:p>
      </dgm:t>
    </dgm:pt>
    <dgm:pt modelId="{4A32CD42-CACF-4EC8-9CD4-D6B90A12CACC}" type="pres">
      <dgm:prSet presAssocID="{F2CBEE01-7ED4-4085-B5A1-0D1F5BCC44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C5E556-C13F-459C-BF18-3A98D92D8D00}" type="pres">
      <dgm:prSet presAssocID="{89921649-8476-4390-9E1E-67265BF6BF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3593A-0DF5-4307-9872-6FE70E8EEB9F}" type="pres">
      <dgm:prSet presAssocID="{35D53E89-9A6C-4B38-ADBD-48BAF025614A}" presName="spacer" presStyleCnt="0"/>
      <dgm:spPr/>
    </dgm:pt>
    <dgm:pt modelId="{4A4B7524-1D3E-4FD4-A5D9-2B8DE360F53F}" type="pres">
      <dgm:prSet presAssocID="{A8736F7A-1429-4B41-9392-244549A4D3F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75A7B-EB74-4E51-8EE8-7877E3188695}" type="pres">
      <dgm:prSet presAssocID="{CF9A1B7D-C99E-4602-B971-855E6965AD23}" presName="spacer" presStyleCnt="0"/>
      <dgm:spPr/>
    </dgm:pt>
    <dgm:pt modelId="{ECCB30DB-1F94-42B2-BC94-C1F266574013}" type="pres">
      <dgm:prSet presAssocID="{1C21550A-F31A-4C04-9748-E113466F659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590B3-35F5-4490-8F60-BB7D1DB28BBE}" type="pres">
      <dgm:prSet presAssocID="{1C21550A-F31A-4C04-9748-E113466F659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5A97A-C422-4990-8926-9F5B40946BDA}" type="pres">
      <dgm:prSet presAssocID="{E0AB5CCE-D873-4F92-9140-06080D4F6D9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3B8F9-44F7-4850-ADDF-492C889DD6D7}" type="pres">
      <dgm:prSet presAssocID="{0766C7C9-9FE1-427D-8349-AB70EC75359E}" presName="spacer" presStyleCnt="0"/>
      <dgm:spPr/>
    </dgm:pt>
    <dgm:pt modelId="{5F3E2D42-EFB7-4D6F-8159-611B247B9DF7}" type="pres">
      <dgm:prSet presAssocID="{083B4C2E-0AB5-482D-83A7-6D3F59B1905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F95E9-6B3A-4635-A8CE-B6A846AE3C1E}" type="pres">
      <dgm:prSet presAssocID="{F9AB0FF6-1673-424B-8854-6845ED3A5293}" presName="spacer" presStyleCnt="0"/>
      <dgm:spPr/>
    </dgm:pt>
    <dgm:pt modelId="{AAC74216-80B1-4DEF-BBEB-EB1063551332}" type="pres">
      <dgm:prSet presAssocID="{9D409189-07D9-4D51-9ED5-23D4D9E783E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C78F7-E50B-4353-8AAB-67326159E65A}" type="pres">
      <dgm:prSet presAssocID="{D7F5290C-0FE7-41F6-996C-835B9683025D}" presName="spacer" presStyleCnt="0"/>
      <dgm:spPr/>
    </dgm:pt>
    <dgm:pt modelId="{FC6A14F4-EEF0-4B43-8E30-EFF64B6524BF}" type="pres">
      <dgm:prSet presAssocID="{571AFD68-5097-4509-893F-08E93C7FE1C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470CE-A629-4D6C-8F5B-5B6C4B00F88A}" srcId="{F2CBEE01-7ED4-4085-B5A1-0D1F5BCC44DF}" destId="{E0AB5CCE-D873-4F92-9140-06080D4F6D9D}" srcOrd="3" destOrd="0" parTransId="{D7BC9711-97B2-4FE4-BBA3-EAA83D9D296A}" sibTransId="{0766C7C9-9FE1-427D-8349-AB70EC75359E}"/>
    <dgm:cxn modelId="{89B4FC7F-A130-4A01-937F-53422C5159EC}" type="presOf" srcId="{E0AB5CCE-D873-4F92-9140-06080D4F6D9D}" destId="{5145A97A-C422-4990-8926-9F5B40946BDA}" srcOrd="0" destOrd="0" presId="urn:microsoft.com/office/officeart/2005/8/layout/vList2"/>
    <dgm:cxn modelId="{F253EAFA-A37E-4355-9F82-77B2799F5CF0}" type="presOf" srcId="{F2CBEE01-7ED4-4085-B5A1-0D1F5BCC44DF}" destId="{4A32CD42-CACF-4EC8-9CD4-D6B90A12CACC}" srcOrd="0" destOrd="0" presId="urn:microsoft.com/office/officeart/2005/8/layout/vList2"/>
    <dgm:cxn modelId="{5F04BB6E-1838-4F9C-AC0A-602B45ECABA7}" type="presOf" srcId="{D9654B76-D35C-4C6D-9FFD-87C487F58786}" destId="{9E1590B3-35F5-4490-8F60-BB7D1DB28BBE}" srcOrd="0" destOrd="0" presId="urn:microsoft.com/office/officeart/2005/8/layout/vList2"/>
    <dgm:cxn modelId="{7E7FEBF1-0E46-45E1-BBD3-E17AAB43F905}" type="presOf" srcId="{571AFD68-5097-4509-893F-08E93C7FE1C0}" destId="{FC6A14F4-EEF0-4B43-8E30-EFF64B6524BF}" srcOrd="0" destOrd="0" presId="urn:microsoft.com/office/officeart/2005/8/layout/vList2"/>
    <dgm:cxn modelId="{35D6C099-9632-4194-95B2-FCC050D9D99C}" srcId="{F2CBEE01-7ED4-4085-B5A1-0D1F5BCC44DF}" destId="{083B4C2E-0AB5-482D-83A7-6D3F59B19056}" srcOrd="4" destOrd="0" parTransId="{6EF8F40E-2DB4-43C3-8232-76F297AC2706}" sibTransId="{F9AB0FF6-1673-424B-8854-6845ED3A5293}"/>
    <dgm:cxn modelId="{D86945F7-DD9D-495B-B885-CA496913BA1F}" srcId="{F2CBEE01-7ED4-4085-B5A1-0D1F5BCC44DF}" destId="{571AFD68-5097-4509-893F-08E93C7FE1C0}" srcOrd="6" destOrd="0" parTransId="{6303E353-2749-4EEA-BC68-0F549D823121}" sibTransId="{174776C3-BBAE-41F9-824A-C77B0263FC27}"/>
    <dgm:cxn modelId="{1804EB21-F2E3-4DEA-A0FB-DD05EAFAA836}" type="presOf" srcId="{89921649-8476-4390-9E1E-67265BF6BFFD}" destId="{25C5E556-C13F-459C-BF18-3A98D92D8D00}" srcOrd="0" destOrd="0" presId="urn:microsoft.com/office/officeart/2005/8/layout/vList2"/>
    <dgm:cxn modelId="{F84BB912-4A7F-4EBA-87F3-C39E78AF3BC4}" type="presOf" srcId="{1C21550A-F31A-4C04-9748-E113466F659A}" destId="{ECCB30DB-1F94-42B2-BC94-C1F266574013}" srcOrd="0" destOrd="0" presId="urn:microsoft.com/office/officeart/2005/8/layout/vList2"/>
    <dgm:cxn modelId="{B735995E-B540-4575-AB45-EAD0088D04DE}" type="presOf" srcId="{083B4C2E-0AB5-482D-83A7-6D3F59B19056}" destId="{5F3E2D42-EFB7-4D6F-8159-611B247B9DF7}" srcOrd="0" destOrd="0" presId="urn:microsoft.com/office/officeart/2005/8/layout/vList2"/>
    <dgm:cxn modelId="{2DF88CC5-5D70-4972-8A89-22BD3B66D83F}" type="presOf" srcId="{9D409189-07D9-4D51-9ED5-23D4D9E783EF}" destId="{AAC74216-80B1-4DEF-BBEB-EB1063551332}" srcOrd="0" destOrd="0" presId="urn:microsoft.com/office/officeart/2005/8/layout/vList2"/>
    <dgm:cxn modelId="{2DB4690A-9B1A-4199-BD48-B61A1372BC51}" srcId="{F2CBEE01-7ED4-4085-B5A1-0D1F5BCC44DF}" destId="{89921649-8476-4390-9E1E-67265BF6BFFD}" srcOrd="0" destOrd="0" parTransId="{3A15E0D6-C23D-4078-BC06-4A2E409CCDC7}" sibTransId="{35D53E89-9A6C-4B38-ADBD-48BAF025614A}"/>
    <dgm:cxn modelId="{F050E763-CE2A-48E4-9C7B-7918213F86EC}" srcId="{1C21550A-F31A-4C04-9748-E113466F659A}" destId="{D9654B76-D35C-4C6D-9FFD-87C487F58786}" srcOrd="0" destOrd="0" parTransId="{D92B822D-FD59-4763-A0EB-4241A8D07385}" sibTransId="{48257FAA-0541-4B8C-A732-8B39C48830C8}"/>
    <dgm:cxn modelId="{93E41DD4-CFC4-43DD-A63C-34F45F4657A8}" srcId="{F2CBEE01-7ED4-4085-B5A1-0D1F5BCC44DF}" destId="{1C21550A-F31A-4C04-9748-E113466F659A}" srcOrd="2" destOrd="0" parTransId="{22D6511F-C779-4DAD-A550-99BCF4645978}" sibTransId="{27457E91-E021-439A-8330-BDD38C4A54E4}"/>
    <dgm:cxn modelId="{D7463B1E-5D14-4A05-A840-9AF2EE3ECA09}" srcId="{F2CBEE01-7ED4-4085-B5A1-0D1F5BCC44DF}" destId="{9D409189-07D9-4D51-9ED5-23D4D9E783EF}" srcOrd="5" destOrd="0" parTransId="{57669483-A8D3-4889-8ED1-3A3C410DED5E}" sibTransId="{D7F5290C-0FE7-41F6-996C-835B9683025D}"/>
    <dgm:cxn modelId="{DF2B9ADF-C877-44D4-98D9-43647A16DAE9}" srcId="{F2CBEE01-7ED4-4085-B5A1-0D1F5BCC44DF}" destId="{A8736F7A-1429-4B41-9392-244549A4D3FA}" srcOrd="1" destOrd="0" parTransId="{2DA40238-302D-4AA6-BFE7-7265E690C4FB}" sibTransId="{CF9A1B7D-C99E-4602-B971-855E6965AD23}"/>
    <dgm:cxn modelId="{ADF6CC6C-5879-4221-AC3C-DE879391900E}" type="presOf" srcId="{A8736F7A-1429-4B41-9392-244549A4D3FA}" destId="{4A4B7524-1D3E-4FD4-A5D9-2B8DE360F53F}" srcOrd="0" destOrd="0" presId="urn:microsoft.com/office/officeart/2005/8/layout/vList2"/>
    <dgm:cxn modelId="{DC320322-CE0F-4535-88E7-748B17D422F9}" type="presParOf" srcId="{4A32CD42-CACF-4EC8-9CD4-D6B90A12CACC}" destId="{25C5E556-C13F-459C-BF18-3A98D92D8D00}" srcOrd="0" destOrd="0" presId="urn:microsoft.com/office/officeart/2005/8/layout/vList2"/>
    <dgm:cxn modelId="{8B064A83-578D-4B30-8FCA-2891DE08C8B4}" type="presParOf" srcId="{4A32CD42-CACF-4EC8-9CD4-D6B90A12CACC}" destId="{84B3593A-0DF5-4307-9872-6FE70E8EEB9F}" srcOrd="1" destOrd="0" presId="urn:microsoft.com/office/officeart/2005/8/layout/vList2"/>
    <dgm:cxn modelId="{AA7EB352-C303-4175-824C-67D99AD07FB4}" type="presParOf" srcId="{4A32CD42-CACF-4EC8-9CD4-D6B90A12CACC}" destId="{4A4B7524-1D3E-4FD4-A5D9-2B8DE360F53F}" srcOrd="2" destOrd="0" presId="urn:microsoft.com/office/officeart/2005/8/layout/vList2"/>
    <dgm:cxn modelId="{5B656C38-D34F-4AC9-81B0-DE5803F02A4E}" type="presParOf" srcId="{4A32CD42-CACF-4EC8-9CD4-D6B90A12CACC}" destId="{AAE75A7B-EB74-4E51-8EE8-7877E3188695}" srcOrd="3" destOrd="0" presId="urn:microsoft.com/office/officeart/2005/8/layout/vList2"/>
    <dgm:cxn modelId="{0BCFBC66-694B-41C2-8CA9-307260C28AFA}" type="presParOf" srcId="{4A32CD42-CACF-4EC8-9CD4-D6B90A12CACC}" destId="{ECCB30DB-1F94-42B2-BC94-C1F266574013}" srcOrd="4" destOrd="0" presId="urn:microsoft.com/office/officeart/2005/8/layout/vList2"/>
    <dgm:cxn modelId="{545EA000-48AB-4BF0-824F-37F24B6368BA}" type="presParOf" srcId="{4A32CD42-CACF-4EC8-9CD4-D6B90A12CACC}" destId="{9E1590B3-35F5-4490-8F60-BB7D1DB28BBE}" srcOrd="5" destOrd="0" presId="urn:microsoft.com/office/officeart/2005/8/layout/vList2"/>
    <dgm:cxn modelId="{B6F1B6FB-E02D-493C-A631-49600ED47437}" type="presParOf" srcId="{4A32CD42-CACF-4EC8-9CD4-D6B90A12CACC}" destId="{5145A97A-C422-4990-8926-9F5B40946BDA}" srcOrd="6" destOrd="0" presId="urn:microsoft.com/office/officeart/2005/8/layout/vList2"/>
    <dgm:cxn modelId="{DA064DFC-951F-48E7-B81F-5E490B9C491D}" type="presParOf" srcId="{4A32CD42-CACF-4EC8-9CD4-D6B90A12CACC}" destId="{0FF3B8F9-44F7-4850-ADDF-492C889DD6D7}" srcOrd="7" destOrd="0" presId="urn:microsoft.com/office/officeart/2005/8/layout/vList2"/>
    <dgm:cxn modelId="{71A8DBC5-8BA9-41F3-BACB-50BCB200B48A}" type="presParOf" srcId="{4A32CD42-CACF-4EC8-9CD4-D6B90A12CACC}" destId="{5F3E2D42-EFB7-4D6F-8159-611B247B9DF7}" srcOrd="8" destOrd="0" presId="urn:microsoft.com/office/officeart/2005/8/layout/vList2"/>
    <dgm:cxn modelId="{5E8F8463-0841-4259-BB1B-81FFAD6B0669}" type="presParOf" srcId="{4A32CD42-CACF-4EC8-9CD4-D6B90A12CACC}" destId="{EF9F95E9-6B3A-4635-A8CE-B6A846AE3C1E}" srcOrd="9" destOrd="0" presId="urn:microsoft.com/office/officeart/2005/8/layout/vList2"/>
    <dgm:cxn modelId="{E9492D7F-8F0B-4BA1-BC0D-F7743CDB9283}" type="presParOf" srcId="{4A32CD42-CACF-4EC8-9CD4-D6B90A12CACC}" destId="{AAC74216-80B1-4DEF-BBEB-EB1063551332}" srcOrd="10" destOrd="0" presId="urn:microsoft.com/office/officeart/2005/8/layout/vList2"/>
    <dgm:cxn modelId="{EB796A86-88E4-4D33-86F0-9C61F57C6AAF}" type="presParOf" srcId="{4A32CD42-CACF-4EC8-9CD4-D6B90A12CACC}" destId="{2EAC78F7-E50B-4353-8AAB-67326159E65A}" srcOrd="11" destOrd="0" presId="urn:microsoft.com/office/officeart/2005/8/layout/vList2"/>
    <dgm:cxn modelId="{3FBD6805-A583-4FDA-8973-F0C3116892F0}" type="presParOf" srcId="{4A32CD42-CACF-4EC8-9CD4-D6B90A12CACC}" destId="{FC6A14F4-EEF0-4B43-8E30-EFF64B6524B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21F71-D5AD-4FF3-8A48-B9AC06EDFE14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12C93-D0FA-47E2-83E9-588822EE2F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420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87275-21F5-41EB-AB0A-CAD27F67908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935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3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965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07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0E59-C683-4353-A194-C2A68DB167FC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8EC3-9B28-4D48-91B7-1E4C68537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8832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0E59-C683-4353-A194-C2A68DB167FC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8EC3-9B28-4D48-91B7-1E4C68537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93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058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995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142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897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162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510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727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50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B5DB-DD84-4B77-847A-F0F2B5FA398F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B5FE-DC64-4D36-9E29-D19DEB253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56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200E59-C683-4353-A194-C2A68DB167FC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E5B8EC3-9B28-4D48-91B7-1E4C68537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3816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9" r:id="rId1"/>
    <p:sldLayoutId id="214748423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cfocarol@diocesewnc.org" TargetMode="Externa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6C983B-669F-4099-AB0F-EE924B3B6B65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524001" y="0"/>
            <a:ext cx="9143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5798" y="4149275"/>
            <a:ext cx="4782358" cy="817296"/>
          </a:xfrm>
        </p:spPr>
        <p:txBody>
          <a:bodyPr wrap="square">
            <a:normAutofit fontScale="90000"/>
          </a:bodyPr>
          <a:lstStyle/>
          <a:p>
            <a:r>
              <a:rPr lang="en-US" sz="2800" b="1" dirty="0"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</a:rPr>
              <a:t>Diocese of  Western North Carolina</a:t>
            </a:r>
            <a:r>
              <a:rPr lang="en-US" sz="4400" b="1" dirty="0"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</a:rPr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8435" y="1550505"/>
            <a:ext cx="5000046" cy="2128938"/>
          </a:xfrm>
        </p:spPr>
        <p:txBody>
          <a:bodyPr>
            <a:normAutofit/>
          </a:bodyPr>
          <a:lstStyle/>
          <a:p>
            <a:endParaRPr lang="en-US" sz="1300" b="1" dirty="0">
              <a:gradFill flip="none" rotWithShape="1">
                <a:gsLst>
                  <a:gs pos="15000">
                    <a:srgbClr val="94D7E4"/>
                  </a:gs>
                  <a:gs pos="73000">
                    <a:srgbClr val="BFE7EF"/>
                  </a:gs>
                  <a:gs pos="0">
                    <a:srgbClr val="9FDBE7"/>
                  </a:gs>
                  <a:gs pos="100000">
                    <a:srgbClr val="FFFFFF"/>
                  </a:gs>
                </a:gsLst>
                <a:lin ang="16200000" scaled="1"/>
                <a:tileRect/>
              </a:gradFill>
            </a:endParaRPr>
          </a:p>
          <a:p>
            <a:endParaRPr lang="en-US" sz="1300" b="1" dirty="0">
              <a:gradFill flip="none" rotWithShape="1">
                <a:gsLst>
                  <a:gs pos="15000">
                    <a:srgbClr val="94D7E4"/>
                  </a:gs>
                  <a:gs pos="73000">
                    <a:srgbClr val="BFE7EF"/>
                  </a:gs>
                  <a:gs pos="0">
                    <a:srgbClr val="9FDBE7"/>
                  </a:gs>
                  <a:gs pos="100000">
                    <a:srgbClr val="FFFFFF"/>
                  </a:gs>
                </a:gsLst>
                <a:lin ang="16200000" scaled="1"/>
                <a:tileRect/>
              </a:gradFill>
            </a:endParaRPr>
          </a:p>
          <a:p>
            <a:pPr algn="l"/>
            <a:r>
              <a:rPr lang="en-US" sz="2800" b="1" dirty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BFE7EF"/>
                    </a:gs>
                    <a:gs pos="0">
                      <a:srgbClr val="9FDBE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</a:rPr>
              <a:t>COVID-19 Financial Assistance</a:t>
            </a:r>
          </a:p>
          <a:p>
            <a:r>
              <a:rPr lang="en-US" sz="2800" b="1" dirty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BFE7EF"/>
                    </a:gs>
                    <a:gs pos="0">
                      <a:srgbClr val="9FDBE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</a:rPr>
              <a:t>April 8, 2020</a:t>
            </a:r>
          </a:p>
          <a:p>
            <a:endParaRPr lang="en-US" sz="1300" dirty="0">
              <a:gradFill flip="none" rotWithShape="1">
                <a:gsLst>
                  <a:gs pos="15000">
                    <a:srgbClr val="94D7E4"/>
                  </a:gs>
                  <a:gs pos="73000">
                    <a:srgbClr val="BFE7EF"/>
                  </a:gs>
                  <a:gs pos="0">
                    <a:srgbClr val="9FDBE7"/>
                  </a:gs>
                  <a:gs pos="100000">
                    <a:srgbClr val="FFFFFF"/>
                  </a:gs>
                </a:gsLst>
                <a:lin ang="16200000" scaled="1"/>
                <a:tileRect/>
              </a:gradFill>
            </a:endParaRPr>
          </a:p>
          <a:p>
            <a:endParaRPr lang="en-US" sz="1300" dirty="0">
              <a:gradFill flip="none" rotWithShape="1">
                <a:gsLst>
                  <a:gs pos="15000">
                    <a:srgbClr val="94D7E4"/>
                  </a:gs>
                  <a:gs pos="73000">
                    <a:srgbClr val="BFE7EF"/>
                  </a:gs>
                  <a:gs pos="0">
                    <a:srgbClr val="9FDBE7"/>
                  </a:gs>
                  <a:gs pos="100000">
                    <a:srgbClr val="FFFFFF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1F8E27-8303-4D52-BCC3-97F6D77EF129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5482259" y="2627791"/>
            <a:ext cx="4676361" cy="35920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9600" dirty="0">
              <a:effectLst>
                <a:outerShdw blurRad="469900" dist="342900" dir="5400000" sy="-20000" rotWithShape="0">
                  <a:schemeClr val="bg1"/>
                </a:outerShdw>
              </a:effectLst>
            </a:endParaRP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5E1CEE-750A-4BE0-A649-AD40A7A9F3F0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7160775" y="1340663"/>
            <a:ext cx="3017520" cy="4023360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5B19535-CE92-44FC-AB84-7BF7E9BD5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1" y="1434684"/>
            <a:ext cx="2286000" cy="37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2657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7D15F9-FBA9-45B6-A1EE-7E2610907483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49D845D-9A57-49AC-9523-BB0D6DA6FEC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48EFE1-9D21-4DC0-8EC9-C8876706132B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CD0CF4-76F6-470E-A8EF-DD74FC196CA3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645EB6-7E0C-491E-9A5B-C25E80A64AFA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0E5CAC-62A4-48E1-9F9F-1F817668311E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53A11D2-F06B-447E-96A7-27A21A8FA645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D4FC23-19D4-41F5-A758-D7E26964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22" y="847462"/>
            <a:ext cx="10306520" cy="1152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CARES Act: Non-Profit Business Overview</a:t>
            </a: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B7B3CC-7B7E-4EE1-9505-7B5585A1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854" y="2212146"/>
            <a:ext cx="9410816" cy="4301388"/>
          </a:xfrm>
          <a:prstGeom prst="rect">
            <a:avLst/>
          </a:prstGeom>
        </p:spPr>
      </p:pic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436EEB-FCA3-429F-B175-24E1F1A43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4"/>
              </a:ext>
            </a:extLst>
          </a:blip>
          <a:stretch>
            <a:fillRect/>
          </a:stretch>
        </p:blipFill>
        <p:spPr>
          <a:xfrm>
            <a:off x="8959586" y="4542555"/>
            <a:ext cx="2105444" cy="21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14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17A47C-B2E5-4B79-8061-D74B1311AF6E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05E780-2083-4CB5-A42A-5E0E2908ECC3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C0AE1C-0118-41AE-8A10-7CDCBF10E96F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D4FC23-19D4-41F5-A758-D7E26964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2887218" cy="4526280"/>
          </a:xfrm>
        </p:spPr>
        <p:txBody>
          <a:bodyPr>
            <a:normAutofit/>
          </a:bodyPr>
          <a:lstStyle/>
          <a:p>
            <a:r>
              <a:rPr lang="en-US" sz="3200" dirty="0"/>
              <a:t>CARES Act: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Economic Injury Disaster Loans (EIDL)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3EEC44-1BA3-44ED-81FC-A644B04B2A44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53BA64-6A4F-4DE3-A02B-B84EE4FB3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5358793"/>
              </p:ext>
            </p:extLst>
          </p:nvPr>
        </p:nvGraphicFramePr>
        <p:xfrm>
          <a:off x="4331970" y="525781"/>
          <a:ext cx="7335774" cy="594931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656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17A47C-B2E5-4B79-8061-D74B1311AF6E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05E780-2083-4CB5-A42A-5E0E2908ECC3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C0AE1C-0118-41AE-8A10-7CDCBF10E96F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D4FC23-19D4-41F5-A758-D7E26964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1121283"/>
            <a:ext cx="2287143" cy="4526280"/>
          </a:xfrm>
        </p:spPr>
        <p:txBody>
          <a:bodyPr>
            <a:normAutofit/>
          </a:bodyPr>
          <a:lstStyle/>
          <a:p>
            <a:r>
              <a:rPr lang="en-US" sz="3200" dirty="0"/>
              <a:t>CARES Act: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Paycheck Protection Program (PPP)</a:t>
            </a:r>
            <a:b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3EEC44-1BA3-44ED-81FC-A644B04B2A44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D3C9EA-B253-4C5E-9EDF-3CA03FC10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3394140"/>
              </p:ext>
            </p:extLst>
          </p:nvPr>
        </p:nvGraphicFramePr>
        <p:xfrm>
          <a:off x="2526030" y="302896"/>
          <a:ext cx="9261348" cy="655510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323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8C3900-B8A1-4965-88E6-CBCBFE06720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9266C8-576D-4D6E-9E80-31FDEDAF1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4568"/>
            <a:ext cx="3766457" cy="5412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CARES Act:  Payroll Protection Program – Diocesan approval?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816A3B-17C1-4FAE-9851-E79179001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9882" y="624568"/>
            <a:ext cx="6627906" cy="59256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Diocesan approval is not required to apply for PPP loan.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Bishop José wants to support each of you. If you all feel this is the best way to go, then he will support you. 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Please know that in the place the application form asks for the name of the business “owner,” you must either leave this line blank, write “N/A” or “nonprofit.”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You can only use your church’s Tax ID and not the Diocesan Tax ID number.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While the PPP loan is non-collateralized, should your bank not forgive the loan 100% and the parish must repay part of the loan, please understand that the diocese and the bishop won’t guarantee any loan with diocesan funds if they are unable to pay.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Good-faith certification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/>
              <a:t>case-by-case basis, in light of a church's resources and needs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62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C2E80F-49A6-4372-B103-219D417A55ED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D4FC23-19D4-41F5-A758-D7E26964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011741" cy="479540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CARES Act: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Employee Retention Tax Credits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C625C0-8ECA-4B86-AEFE-FB432B693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4370668"/>
              </p:ext>
            </p:extLst>
          </p:nvPr>
        </p:nvGraphicFramePr>
        <p:xfrm>
          <a:off x="3950447" y="239059"/>
          <a:ext cx="7757457" cy="611729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08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C0B10B-D2C4-4A54-AFAD-3D27DF88BB3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BADB90-C74B-40D6-86DC-503F65FCE8DC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59431D-1886-4AE0-9B87-9AD2ECAB8439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3850A5-B04A-4FCD-9E73-EE322167FB31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C18C67-80FA-4738-AA53-0AF2419F98E0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543B1A-8BF5-4C63-8404-41B2EA70B33E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DF5096-E051-498C-A3ED-CBA77A813AAC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9E0010-13B3-4A8A-A014-764028E2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CARES Act:  Delay of Payroll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3D2971-8C99-4C94-AE34-A6144110F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593402" cy="4252985"/>
          </a:xfrm>
        </p:spPr>
        <p:txBody>
          <a:bodyPr>
            <a:normAutofit/>
          </a:bodyPr>
          <a:lstStyle/>
          <a:p>
            <a:r>
              <a:rPr lang="en-US" sz="2000" dirty="0"/>
              <a:t>Deferral of Employer Social Security taxes &amp; ½ SECA</a:t>
            </a:r>
          </a:p>
          <a:p>
            <a:pPr lvl="1"/>
            <a:r>
              <a:rPr lang="en-US" sz="2000" dirty="0"/>
              <a:t>50% deferral due 2021</a:t>
            </a:r>
          </a:p>
          <a:p>
            <a:pPr lvl="1"/>
            <a:r>
              <a:rPr lang="en-US" sz="2000" dirty="0"/>
              <a:t>50% deferral due 2022</a:t>
            </a:r>
          </a:p>
          <a:p>
            <a:r>
              <a:rPr lang="en-US" sz="2000" dirty="0"/>
              <a:t>Deferral period: March 27, 2020 through   December 31, 2020</a:t>
            </a:r>
          </a:p>
          <a:p>
            <a:r>
              <a:rPr lang="en-US" sz="2000" dirty="0"/>
              <a:t>Not eligible if forgiveness under PPP Loans</a:t>
            </a:r>
          </a:p>
          <a:p>
            <a:r>
              <a:rPr lang="en-US" sz="2000" dirty="0"/>
              <a:t>Impact based on FFCRA and ERC credits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464DFD-38BC-4D7E-9330-B5B692058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951" r="-3" b="15259"/>
          <a:stretch/>
        </p:blipFill>
        <p:spPr>
          <a:xfrm>
            <a:off x="6098892" y="2492376"/>
            <a:ext cx="4668204" cy="346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5388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9E0010-13B3-4A8A-A014-764028E2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Coordination of CARES Act &amp; FFRCA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6167F5-A3EE-47CB-B7AE-F7BAA6842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824" y="2566877"/>
            <a:ext cx="11238352" cy="28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4859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AC5506-6312-4701-8D3C-40187889A94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8223C3-B27B-4DEE-87C1-B3900706C466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Resources on FFRCA and CARES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E93AAC-B083-4096-B757-6D4BAE29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032" y="1675227"/>
            <a:ext cx="8904083" cy="48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791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DC62DA-638F-4E72-8998-B059FFFB3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79" y="116650"/>
            <a:ext cx="9475603" cy="67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3185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F87945-A001-489F-9D9B-7D9435F0B9C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C09AA5-05B1-42C3-AF35-DFC7FDCF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Next Steps:  Determining Best Path for Your Church</a:t>
            </a:r>
            <a:br>
              <a:rPr lang="en-US" sz="3700" dirty="0">
                <a:solidFill>
                  <a:schemeClr val="bg1"/>
                </a:solidFill>
              </a:rPr>
            </a:br>
            <a:endParaRPr lang="en-US" sz="3700" dirty="0">
              <a:solidFill>
                <a:schemeClr val="bg1"/>
              </a:solidFill>
            </a:endParaRPr>
          </a:p>
        </p:txBody>
      </p:sp>
      <p:pic>
        <p:nvPicPr>
          <p:cNvPr id="6" name="Picture 5" descr="A group of people on a beach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982976-9791-4ECE-B236-3670594C8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907" b="1"/>
          <a:stretch/>
        </p:blipFill>
        <p:spPr>
          <a:xfrm>
            <a:off x="841248" y="2276857"/>
            <a:ext cx="4781527" cy="37181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E418E1-4C7E-45A5-8C88-8F4D8BC34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9320" y="2276856"/>
            <a:ext cx="5361434" cy="43868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b="1" dirty="0"/>
              <a:t>Small Parishes: ASA &lt; 70</a:t>
            </a:r>
          </a:p>
          <a:p>
            <a:pPr lvl="1"/>
            <a:r>
              <a:rPr lang="en-US" sz="1700" dirty="0"/>
              <a:t>Member of Diocesan CV Team will be assigned to assist in analyzing best option.  </a:t>
            </a:r>
          </a:p>
          <a:p>
            <a:r>
              <a:rPr lang="en-US" sz="1700" b="1" dirty="0"/>
              <a:t>Mid-size Parishes:  ASA 70 to 175</a:t>
            </a:r>
          </a:p>
          <a:p>
            <a:pPr lvl="1"/>
            <a:r>
              <a:rPr lang="en-US" sz="1700" dirty="0"/>
              <a:t>Diocesan CFO to work with Parish Treasurer or designee on specific questions </a:t>
            </a:r>
          </a:p>
          <a:p>
            <a:pPr lvl="1"/>
            <a:r>
              <a:rPr lang="en-US" sz="1700" dirty="0"/>
              <a:t>Pair with another church same size to share information and determine best options</a:t>
            </a:r>
          </a:p>
          <a:p>
            <a:r>
              <a:rPr lang="en-US" sz="1700" b="1" dirty="0"/>
              <a:t>Large Parishes:  ASA &gt; 175</a:t>
            </a:r>
          </a:p>
          <a:p>
            <a:pPr lvl="1"/>
            <a:r>
              <a:rPr lang="en-US" sz="1700" dirty="0"/>
              <a:t>Diocesan CFO to recommend webinars to Parish Finance/Treasurer</a:t>
            </a:r>
          </a:p>
          <a:p>
            <a:pPr lvl="1"/>
            <a:r>
              <a:rPr lang="en-US" sz="1700" dirty="0"/>
              <a:t>Diocesan CFO to work with parish designee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B8E76A-80F2-4487-B00C-7BE4AB2DF6FB}"/>
              </a:ext>
            </a:extLst>
          </p:cNvPr>
          <p:cNvSpPr txBox="1"/>
          <p:nvPr/>
        </p:nvSpPr>
        <p:spPr>
          <a:xfrm>
            <a:off x="898199" y="5728634"/>
            <a:ext cx="4667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807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993743-B10A-433C-9996-3035D2C3ABC6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3B8946-A0AA-42D4-8A24-639DC6EA170E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1038E6-06EF-4DCB-B52E-D3825C50F7C6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7EF35C-8B7D-4026-8F09-8B2B2250579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4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24A71D-C0A9-49AC-B2D1-5A9EA2BD383E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280C55-570C-4284-9850-B2BA33DB6726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DB87DED-4E79-4BFE-84EB-98A16333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E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2A6BA6-D626-47C3-A20D-047F192C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216" y="2699855"/>
            <a:ext cx="6575090" cy="3175165"/>
          </a:xfrm>
        </p:spPr>
        <p:txBody>
          <a:bodyPr>
            <a:normAutofit/>
          </a:bodyPr>
          <a:lstStyle/>
          <a:p>
            <a:r>
              <a:rPr lang="en-US" sz="2200" dirty="0"/>
              <a:t>Introduction to Diocesan COVID-19 Finance Team</a:t>
            </a:r>
          </a:p>
          <a:p>
            <a:r>
              <a:rPr lang="en-US" sz="2200" dirty="0"/>
              <a:t>Choosing your path</a:t>
            </a:r>
          </a:p>
          <a:p>
            <a:pPr lvl="1"/>
            <a:r>
              <a:rPr lang="en-US" sz="2200" dirty="0"/>
              <a:t>CPG Waiver and Deferrals</a:t>
            </a:r>
          </a:p>
          <a:p>
            <a:pPr lvl="1"/>
            <a:r>
              <a:rPr lang="en-US" sz="2200" dirty="0"/>
              <a:t>Families First Coronavirus Response Act (FFRCA)</a:t>
            </a:r>
          </a:p>
          <a:p>
            <a:pPr lvl="1"/>
            <a:r>
              <a:rPr lang="en-US" sz="2200" dirty="0"/>
              <a:t>Coronavirus Aid, Relief, and Economic Security Act (CARES)</a:t>
            </a:r>
          </a:p>
          <a:p>
            <a:r>
              <a:rPr lang="en-US" sz="2200" dirty="0"/>
              <a:t>References</a:t>
            </a:r>
          </a:p>
          <a:p>
            <a:r>
              <a:rPr lang="en-US" sz="2200" dirty="0"/>
              <a:t>Next Steps</a:t>
            </a:r>
          </a:p>
          <a:p>
            <a:endParaRPr lang="en-US" sz="2200" dirty="0"/>
          </a:p>
        </p:txBody>
      </p:sp>
      <p:pic>
        <p:nvPicPr>
          <p:cNvPr id="9" name="Picture 8" descr="A dirt path in a fores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141586-E729-4163-8CEA-ABFC17019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1929" y="3224308"/>
            <a:ext cx="4320339" cy="2592203"/>
          </a:xfrm>
          <a:prstGeom prst="rect">
            <a:avLst/>
          </a:prstGeom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E0CA4A-0D9C-4E0F-BDCF-4461E3538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12" r="2" b="2730"/>
          <a:stretch/>
        </p:blipFill>
        <p:spPr>
          <a:xfrm>
            <a:off x="8975000" y="804328"/>
            <a:ext cx="1877053" cy="18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47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F87945-A001-489F-9D9B-7D9435F0B9C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C09AA5-05B1-42C3-AF35-DFC7FDCF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Next Steps:  Who to Contact</a:t>
            </a:r>
            <a:br>
              <a:rPr lang="en-US" sz="3700">
                <a:solidFill>
                  <a:schemeClr val="bg1"/>
                </a:solidFill>
              </a:rPr>
            </a:b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E418E1-4C7E-45A5-8C88-8F4D8BC34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4494" y="2181410"/>
            <a:ext cx="9526494" cy="42432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Assign one person within your parish as primary point of contact</a:t>
            </a:r>
          </a:p>
          <a:p>
            <a:pPr lvl="1"/>
            <a:r>
              <a:rPr lang="en-US" sz="1800" dirty="0"/>
              <a:t>Small Parishes: ASA &lt; 70 (32 churches)</a:t>
            </a:r>
          </a:p>
          <a:p>
            <a:pPr lvl="2"/>
            <a:r>
              <a:rPr lang="en-US" sz="1800" dirty="0"/>
              <a:t>Member of Diocesan CV Team will reach out.  Look for introduction email. This will be your primary point of contact.  </a:t>
            </a:r>
          </a:p>
          <a:p>
            <a:pPr lvl="1"/>
            <a:r>
              <a:rPr lang="en-US" sz="1800" dirty="0"/>
              <a:t>Mid-size Parishes:  ASA 70 to 175 (23 churches)</a:t>
            </a:r>
          </a:p>
          <a:p>
            <a:pPr lvl="2"/>
            <a:r>
              <a:rPr lang="en-US" sz="1800" dirty="0"/>
              <a:t>Contact Diocesan CFO@ </a:t>
            </a:r>
            <a:r>
              <a:rPr lang="en-US" sz="1800" dirty="0">
                <a:hlinkClick r:id="rId2"/>
              </a:rPr>
              <a:t>cfocarol@diocesewnc.org</a:t>
            </a:r>
            <a:r>
              <a:rPr lang="en-US" sz="1800" dirty="0"/>
              <a:t> with questions</a:t>
            </a:r>
          </a:p>
          <a:p>
            <a:pPr lvl="1"/>
            <a:r>
              <a:rPr lang="en-US" sz="1800" dirty="0"/>
              <a:t>Large Parishes:  ASA &gt; 175 (8 churches)</a:t>
            </a:r>
          </a:p>
          <a:p>
            <a:pPr lvl="2"/>
            <a:r>
              <a:rPr lang="en-US" sz="1800" dirty="0"/>
              <a:t>Contact Diocesan CFO @ </a:t>
            </a:r>
            <a:r>
              <a:rPr lang="en-US" sz="1800" dirty="0">
                <a:hlinkClick r:id="rId2"/>
              </a:rPr>
              <a:t>cfocarol@diocesewnc.org</a:t>
            </a:r>
            <a:r>
              <a:rPr lang="en-US" sz="1800" dirty="0"/>
              <a:t> with questions</a:t>
            </a:r>
          </a:p>
          <a:p>
            <a:r>
              <a:rPr lang="en-US" sz="2400" dirty="0"/>
              <a:t>Slides and links to webinars will be posted on Diocesan COVID-19 resource page</a:t>
            </a:r>
          </a:p>
          <a:p>
            <a:r>
              <a:rPr lang="en-US" sz="2400" dirty="0"/>
              <a:t>Keep in touch – we would like to track each parish’s plan of action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246CDE-3AD9-4365-A386-3924D9B51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012" y="2276856"/>
            <a:ext cx="2274643" cy="33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91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919C24-42C9-456F-A6F8-E7CB3299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Diocesan COVID-19 Financial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7F03FC-4DDF-4789-8850-EA30A31A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944" y="1690688"/>
            <a:ext cx="2705623" cy="15410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Larry Byerly</a:t>
            </a:r>
          </a:p>
          <a:p>
            <a:pPr marL="457200" lvl="1" indent="0">
              <a:buNone/>
            </a:pPr>
            <a:r>
              <a:rPr lang="en-US" sz="2100" dirty="0"/>
              <a:t>Diocesan Treasurer</a:t>
            </a:r>
          </a:p>
          <a:p>
            <a:pPr marL="457200" lvl="1" indent="0">
              <a:buNone/>
            </a:pPr>
            <a:r>
              <a:rPr lang="en-US" sz="2100" dirty="0"/>
              <a:t>Treasurer, Holy Cross Valle Crucis</a:t>
            </a:r>
          </a:p>
          <a:p>
            <a:pPr marL="457200" lvl="1" indent="0">
              <a:buNone/>
            </a:pPr>
            <a:r>
              <a:rPr lang="en-US" sz="2100" dirty="0"/>
              <a:t>Retired CPA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242D51-A6C0-4B60-A040-8A63D48EEA33}"/>
              </a:ext>
            </a:extLst>
          </p:cNvPr>
          <p:cNvSpPr txBox="1">
            <a:spLocks/>
          </p:cNvSpPr>
          <p:nvPr/>
        </p:nvSpPr>
        <p:spPr>
          <a:xfrm>
            <a:off x="7482214" y="1698005"/>
            <a:ext cx="3406035" cy="1334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Carol Tannenbaum</a:t>
            </a:r>
          </a:p>
          <a:p>
            <a:pPr marL="457200" lvl="1" indent="0">
              <a:buNone/>
            </a:pPr>
            <a:r>
              <a:rPr lang="en-US" sz="1800" dirty="0"/>
              <a:t>Diocesan CFO</a:t>
            </a:r>
          </a:p>
          <a:p>
            <a:pPr marL="457200" lvl="1" indent="0">
              <a:buNone/>
            </a:pPr>
            <a:r>
              <a:rPr lang="en-US" sz="1800" dirty="0"/>
              <a:t>CPA, MBA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F7C66B-E19C-4F4E-9F5C-E0A0E7BF9AA6}"/>
              </a:ext>
            </a:extLst>
          </p:cNvPr>
          <p:cNvSpPr txBox="1">
            <a:spLocks/>
          </p:cNvSpPr>
          <p:nvPr/>
        </p:nvSpPr>
        <p:spPr>
          <a:xfrm>
            <a:off x="2545944" y="3894495"/>
            <a:ext cx="2896644" cy="1746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800" dirty="0"/>
              <a:t>Bill Fioramonti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900" dirty="0"/>
              <a:t>Chair, Diocesan Audit Committee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900" dirty="0"/>
              <a:t>Treasurer, St. Luke’s Boone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900" dirty="0"/>
              <a:t>Retired CPA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13174D-405E-4D93-8D7E-57CD97E12D07}"/>
              </a:ext>
            </a:extLst>
          </p:cNvPr>
          <p:cNvSpPr txBox="1">
            <a:spLocks/>
          </p:cNvSpPr>
          <p:nvPr/>
        </p:nvSpPr>
        <p:spPr>
          <a:xfrm>
            <a:off x="7482215" y="3773094"/>
            <a:ext cx="3406035" cy="1788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Pat Fox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7200" dirty="0"/>
              <a:t>Treasurer, Good Shephard Hayesville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7200" dirty="0"/>
              <a:t>Fiscal Ministries Member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7200" dirty="0"/>
              <a:t>Diocesan Audit Committee Member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7200" dirty="0"/>
              <a:t>Retired Certified Auditor</a:t>
            </a:r>
          </a:p>
        </p:txBody>
      </p:sp>
      <p:pic>
        <p:nvPicPr>
          <p:cNvPr id="8" name="Picture 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36B801-0828-4705-A44B-3DA3D2521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32054" y="3841750"/>
            <a:ext cx="1188995" cy="1552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5748D0-33D0-4D25-BE5A-9ACFE2DC2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301" y="1698005"/>
            <a:ext cx="1230748" cy="1234336"/>
          </a:xfrm>
          <a:prstGeom prst="rect">
            <a:avLst/>
          </a:prstGeom>
        </p:spPr>
      </p:pic>
      <p:pic>
        <p:nvPicPr>
          <p:cNvPr id="11" name="Picture 10" descr="A picture containing person, indoor, man, sitting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D5BCA1-BBC8-4526-8059-7F6A753F8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661817" y="1886989"/>
            <a:ext cx="1536832" cy="115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F94021-5327-44E4-B709-9A1B6FA73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37" y="3841749"/>
            <a:ext cx="1003953" cy="15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70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C2E80F-49A6-4372-B103-219D417A55ED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FBFE40-F9F8-4A80-ABC8-35A7CA7B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Church Pension Group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1BE1C2-046E-4BC1-A303-94737FA28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379490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641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D184B2-2226-4E31-BCCB-444330767440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C4D4E3-486A-464A-8EC8-D4488109726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4DE13E-58EB-4475-B79C-0D4FC651239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B46F1D-0751-4CBD-9E30-E6C281740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75" y="227527"/>
            <a:ext cx="10964126" cy="62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351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E4F293-0A40-4AA3-8747-1C7D9F3EEAB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1CC8B8-2CD1-45F6-9CED-CA310400222D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486316-3F2D-434E-AF23-A8EDD6E78DD9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F5945E-96EF-472A-8B30-5AC427AA4007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3F39F5-753C-4BA6-AF2B-6F0EEE25AD40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C5073C-8188-4DE4-B2AB-9C87DDA4F0F7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F2074A-D7D4-4AF6-866A-31DDF66B1F7B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6" name="Diagra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1C5E8D-FDEB-47F7-A951-6204C4F05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536766"/>
              </p:ext>
            </p:extLst>
          </p:nvPr>
        </p:nvGraphicFramePr>
        <p:xfrm>
          <a:off x="954405" y="1714500"/>
          <a:ext cx="10437678" cy="481774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0C1BEE-85C5-4738-9C62-7339E240A3BB}"/>
              </a:ext>
            </a:extLst>
          </p:cNvPr>
          <p:cNvSpPr txBox="1"/>
          <p:nvPr/>
        </p:nvSpPr>
        <p:spPr>
          <a:xfrm>
            <a:off x="1353668" y="1005329"/>
            <a:ext cx="957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Coronavirus Federal Assistance Stimulus Bills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173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D4FC23-19D4-41F5-A758-D7E26964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4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Families First Act (FFCRA): </a:t>
            </a:r>
            <a:r>
              <a:rPr lang="en-US" sz="2800" b="1" dirty="0">
                <a:solidFill>
                  <a:srgbClr val="FF0000"/>
                </a:solidFill>
              </a:rPr>
              <a:t>Emergency Sick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BC84BD-029D-4182-9620-E2C625075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904"/>
            <a:ext cx="10515600" cy="5307496"/>
          </a:xfrm>
        </p:spPr>
        <p:txBody>
          <a:bodyPr>
            <a:normAutofit/>
          </a:bodyPr>
          <a:lstStyle/>
          <a:p>
            <a:r>
              <a:rPr lang="en-US" sz="2000" dirty="0"/>
              <a:t>Paid Leave Requirements</a:t>
            </a:r>
          </a:p>
          <a:p>
            <a:pPr lvl="1"/>
            <a:r>
              <a:rPr lang="en-US" sz="2000" dirty="0"/>
              <a:t>Employer Size: &lt;500 employees</a:t>
            </a:r>
          </a:p>
          <a:p>
            <a:pPr lvl="1"/>
            <a:r>
              <a:rPr lang="en-US" sz="2000" dirty="0"/>
              <a:t>Effective:  April 1, 2020  Expires: December 31, 2020</a:t>
            </a:r>
          </a:p>
          <a:p>
            <a:pPr lvl="1"/>
            <a:r>
              <a:rPr lang="en-US" sz="2000" dirty="0"/>
              <a:t>Two weeks of Emergency Paid Sick Leave</a:t>
            </a:r>
          </a:p>
          <a:p>
            <a:pPr marL="0" indent="0">
              <a:buNone/>
            </a:pPr>
            <a:r>
              <a:rPr lang="en-US" sz="2400" dirty="0">
                <a:highlight>
                  <a:srgbClr val="FFFF00"/>
                </a:highlight>
              </a:rPr>
              <a:t>Employee can’t work or telework due to below 1-6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D0E6B5-5E86-4E67-A8B1-E93512DFD8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3876768"/>
              </p:ext>
            </p:extLst>
          </p:nvPr>
        </p:nvGraphicFramePr>
        <p:xfrm>
          <a:off x="1542774" y="3203023"/>
          <a:ext cx="9106451" cy="328985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198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C2E80F-49A6-4372-B103-219D417A55ED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D4FC23-19D4-41F5-A758-D7E26964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Families First Act (FFCRA):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Emergency Family and Medical Leave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9F709B-2F87-4529-82CF-2AF3F7430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823523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06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1AEB8A9-B768-4E30-BA55-D919E6687343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D4FC23-19D4-41F5-A758-D7E26964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Families First Act (FFCRA): Payroll Tax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BC84BD-029D-4182-9620-E2C625075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306" y="640081"/>
            <a:ext cx="7054228" cy="3172907"/>
          </a:xfrm>
        </p:spPr>
        <p:txBody>
          <a:bodyPr anchor="ctr">
            <a:normAutofit fontScale="92500"/>
          </a:bodyPr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2400" dirty="0"/>
              <a:t>Leave Pay is </a:t>
            </a:r>
            <a:r>
              <a:rPr lang="en-US" sz="2400" b="1" dirty="0"/>
              <a:t>not subject </a:t>
            </a:r>
            <a:r>
              <a:rPr lang="en-US" sz="2400" dirty="0"/>
              <a:t>to ER Social Security Taxes</a:t>
            </a:r>
          </a:p>
          <a:p>
            <a:r>
              <a:rPr lang="en-US" sz="2400" b="1" dirty="0"/>
              <a:t>Credit i</a:t>
            </a:r>
            <a:r>
              <a:rPr lang="en-US" sz="2400" dirty="0"/>
              <a:t>ncludes allocated health plan costs + ER Medicare Tax (</a:t>
            </a:r>
            <a:r>
              <a:rPr lang="en-US" sz="2400" dirty="0">
                <a:solidFill>
                  <a:srgbClr val="FF0000"/>
                </a:solidFill>
              </a:rPr>
              <a:t>no health insurance costs if elected to defer</a:t>
            </a:r>
            <a:r>
              <a:rPr lang="en-US" sz="2400" dirty="0"/>
              <a:t>).</a:t>
            </a:r>
          </a:p>
          <a:p>
            <a:r>
              <a:rPr lang="en-US" sz="2400" b="1" dirty="0"/>
              <a:t>Refundable</a:t>
            </a:r>
            <a:r>
              <a:rPr lang="en-US" sz="2400" dirty="0"/>
              <a:t>: Leave costs exceeding payroll taxes owed will be refundable to the employer at the end of each quarter</a:t>
            </a:r>
          </a:p>
          <a:p>
            <a:r>
              <a:rPr lang="en-US" sz="2400" dirty="0"/>
              <a:t>IRS Form 941 beginning 2</a:t>
            </a:r>
            <a:r>
              <a:rPr lang="en-US" sz="2400" baseline="30000" dirty="0"/>
              <a:t>nd</a:t>
            </a:r>
            <a:r>
              <a:rPr lang="en-US" sz="2400" dirty="0"/>
              <a:t> quarter 2020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46887C-2F2B-4DDB-9033-C38DC44B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930" y="4372822"/>
            <a:ext cx="6205568" cy="17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3005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Microsoft Macintosh PowerPoint</Application>
  <PresentationFormat>Custom</PresentationFormat>
  <Paragraphs>151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Depth</vt:lpstr>
      <vt:lpstr>Diocese of  Western North Carolina </vt:lpstr>
      <vt:lpstr>Agenda</vt:lpstr>
      <vt:lpstr>Diocesan COVID-19 Financial Team</vt:lpstr>
      <vt:lpstr>Church Pension Group</vt:lpstr>
      <vt:lpstr>Slide 5</vt:lpstr>
      <vt:lpstr>Slide 6</vt:lpstr>
      <vt:lpstr>Families First Act (FFCRA): Emergency Sick Pay</vt:lpstr>
      <vt:lpstr>Families First Act (FFCRA): Emergency Family and Medical Leave</vt:lpstr>
      <vt:lpstr>Families First Act (FFCRA): Payroll Tax Credits</vt:lpstr>
      <vt:lpstr> CARES Act: Non-Profit Business Overview  </vt:lpstr>
      <vt:lpstr>CARES Act: Economic Injury Disaster Loans (EIDL)</vt:lpstr>
      <vt:lpstr>CARES Act: Paycheck Protection Program (PPP)  </vt:lpstr>
      <vt:lpstr>CARES Act:  Payroll Protection Program – Diocesan approval?</vt:lpstr>
      <vt:lpstr>CARES Act:  Employee Retention Tax Credits</vt:lpstr>
      <vt:lpstr>CARES Act:  Delay of Payroll Taxes</vt:lpstr>
      <vt:lpstr>Coordination of CARES Act &amp; FFRCA</vt:lpstr>
      <vt:lpstr>Slide 17</vt:lpstr>
      <vt:lpstr>Slide 18</vt:lpstr>
      <vt:lpstr>Next Steps:  Determining Best Path for Your Church </vt:lpstr>
      <vt:lpstr>Next Steps:  Who to Contact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Diocese of  Western North Carolina </dc:title>
  <dc:creator>Carol Tannenbaum</dc:creator>
  <cp:lastModifiedBy>Virginia Taylor</cp:lastModifiedBy>
  <cp:revision>1</cp:revision>
  <dcterms:created xsi:type="dcterms:W3CDTF">2020-04-08T16:11:38Z</dcterms:created>
  <dcterms:modified xsi:type="dcterms:W3CDTF">2020-04-08T16:11:51Z</dcterms:modified>
</cp:coreProperties>
</file>