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8" r:id="rId1"/>
  </p:sldMasterIdLst>
  <p:notesMasterIdLst>
    <p:notesMasterId r:id="rId17"/>
  </p:notesMasterIdLst>
  <p:handoutMasterIdLst>
    <p:handoutMasterId r:id="rId18"/>
  </p:handoutMasterIdLst>
  <p:sldIdLst>
    <p:sldId id="276" r:id="rId2"/>
    <p:sldId id="278" r:id="rId3"/>
    <p:sldId id="257" r:id="rId4"/>
    <p:sldId id="258" r:id="rId5"/>
    <p:sldId id="259" r:id="rId6"/>
    <p:sldId id="260" r:id="rId7"/>
    <p:sldId id="261" r:id="rId8"/>
    <p:sldId id="272" r:id="rId9"/>
    <p:sldId id="277" r:id="rId10"/>
    <p:sldId id="269" r:id="rId11"/>
    <p:sldId id="273" r:id="rId12"/>
    <p:sldId id="280" r:id="rId13"/>
    <p:sldId id="267" r:id="rId14"/>
    <p:sldId id="271" r:id="rId15"/>
    <p:sldId id="281" r:id="rId1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2BAD420E-C29A-47B1-97A4-4CDE713D1EC5}">
          <p14:sldIdLst>
            <p14:sldId id="276"/>
            <p14:sldId id="278"/>
            <p14:sldId id="257"/>
            <p14:sldId id="258"/>
            <p14:sldId id="259"/>
            <p14:sldId id="260"/>
            <p14:sldId id="261"/>
            <p14:sldId id="272"/>
            <p14:sldId id="277"/>
            <p14:sldId id="269"/>
            <p14:sldId id="273"/>
            <p14:sldId id="280"/>
            <p14:sldId id="267"/>
            <p14:sldId id="271"/>
            <p14:sldId id="28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e Schwein" initials="SS" lastIdx="1" clrIdx="0">
    <p:extLst>
      <p:ext uri="{19B8F6BF-5375-455C-9EA6-DF929625EA0E}">
        <p15:presenceInfo xmlns:p15="http://schemas.microsoft.com/office/powerpoint/2012/main" userId="S-1-5-21-1368774945-3819828927-1970654181-1167" providerId="AD"/>
      </p:ext>
    </p:extLst>
  </p:cmAuthor>
  <p:cmAuthor id="2" name="Carol Tannenbaum" initials="CT" lastIdx="2" clrIdx="1">
    <p:extLst>
      <p:ext uri="{19B8F6BF-5375-455C-9EA6-DF929625EA0E}">
        <p15:presenceInfo xmlns:p15="http://schemas.microsoft.com/office/powerpoint/2012/main" userId="S::cfocarol@diocesewnc.org::dc8e190d-2ea5-4bc5-9bb0-2cd4e96766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3784" autoAdjust="0"/>
  </p:normalViewPr>
  <p:slideViewPr>
    <p:cSldViewPr snapToGrid="0">
      <p:cViewPr varScale="1">
        <p:scale>
          <a:sx n="60" d="100"/>
          <a:sy n="60" d="100"/>
        </p:scale>
        <p:origin x="3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4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edserve\finance\Budget%20and%20Actual\2019\2019%20working%20budget%20v%208.29.18%20cdt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22104696"/>
        <c:axId val="622106664"/>
      </c:barChart>
      <c:catAx>
        <c:axId val="6221046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2106664"/>
        <c:crosses val="autoZero"/>
        <c:auto val="1"/>
        <c:lblAlgn val="ctr"/>
        <c:lblOffset val="100"/>
        <c:noMultiLvlLbl val="0"/>
      </c:catAx>
      <c:valAx>
        <c:axId val="6221066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\(&quot;$&quot;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2104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88265256"/>
        <c:axId val="288265912"/>
      </c:barChart>
      <c:catAx>
        <c:axId val="2882652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8265912"/>
        <c:crosses val="autoZero"/>
        <c:auto val="1"/>
        <c:lblAlgn val="ctr"/>
        <c:lblOffset val="100"/>
        <c:noMultiLvlLbl val="0"/>
      </c:catAx>
      <c:valAx>
        <c:axId val="2882659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\(&quot;$&quot;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8265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88265256"/>
        <c:axId val="288265912"/>
      </c:barChart>
      <c:catAx>
        <c:axId val="2882652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8265912"/>
        <c:crosses val="autoZero"/>
        <c:auto val="1"/>
        <c:lblAlgn val="ctr"/>
        <c:lblOffset val="100"/>
        <c:noMultiLvlLbl val="0"/>
      </c:catAx>
      <c:valAx>
        <c:axId val="28826591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\(&quot;$&quot;#,##0\)" sourceLinked="1"/>
        <c:majorTickMark val="none"/>
        <c:minorTickMark val="none"/>
        <c:tickLblPos val="nextTo"/>
        <c:crossAx val="288265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F84A21-E5E9-4092-ACBE-FE65F86D35F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DD4E965-C958-47C6-9C5B-86CE824637D5}">
      <dgm:prSet custT="1"/>
      <dgm:spPr/>
      <dgm:t>
        <a:bodyPr/>
        <a:lstStyle/>
        <a:p>
          <a:r>
            <a:rPr lang="en-US" sz="4800" dirty="0"/>
            <a:t>On-Going Mission</a:t>
          </a:r>
        </a:p>
      </dgm:t>
    </dgm:pt>
    <dgm:pt modelId="{82712635-BF1A-4C7C-9ED0-4E75868AEAAF}" type="parTrans" cxnId="{B56F2B34-1270-48C3-BB6F-588409F472C7}">
      <dgm:prSet/>
      <dgm:spPr/>
      <dgm:t>
        <a:bodyPr/>
        <a:lstStyle/>
        <a:p>
          <a:endParaRPr lang="en-US"/>
        </a:p>
      </dgm:t>
    </dgm:pt>
    <dgm:pt modelId="{96339D93-29E1-415F-BFCF-C0967D28905F}" type="sibTrans" cxnId="{B56F2B34-1270-48C3-BB6F-588409F472C7}">
      <dgm:prSet/>
      <dgm:spPr/>
      <dgm:t>
        <a:bodyPr/>
        <a:lstStyle/>
        <a:p>
          <a:endParaRPr lang="en-US"/>
        </a:p>
      </dgm:t>
    </dgm:pt>
    <dgm:pt modelId="{57B93547-3179-4E9E-A559-9502A892D0D2}">
      <dgm:prSet custT="1"/>
      <dgm:spPr/>
      <dgm:t>
        <a:bodyPr/>
        <a:lstStyle/>
        <a:p>
          <a:r>
            <a:rPr lang="en-US" sz="4800" dirty="0"/>
            <a:t>New Initiatives</a:t>
          </a:r>
        </a:p>
      </dgm:t>
    </dgm:pt>
    <dgm:pt modelId="{8517CA9E-6C54-4088-A2C7-FBFAD5BFBD73}" type="parTrans" cxnId="{EAA236FB-903D-4CEB-8F8A-514E4106C52C}">
      <dgm:prSet/>
      <dgm:spPr/>
      <dgm:t>
        <a:bodyPr/>
        <a:lstStyle/>
        <a:p>
          <a:endParaRPr lang="en-US"/>
        </a:p>
      </dgm:t>
    </dgm:pt>
    <dgm:pt modelId="{B390C2B5-E831-4284-B034-9846A92611E2}" type="sibTrans" cxnId="{EAA236FB-903D-4CEB-8F8A-514E4106C52C}">
      <dgm:prSet/>
      <dgm:spPr/>
      <dgm:t>
        <a:bodyPr/>
        <a:lstStyle/>
        <a:p>
          <a:endParaRPr lang="en-US"/>
        </a:p>
      </dgm:t>
    </dgm:pt>
    <dgm:pt modelId="{CE172499-8561-43AC-B61C-7D3F431E89D8}">
      <dgm:prSet custT="1"/>
      <dgm:spPr/>
      <dgm:t>
        <a:bodyPr/>
        <a:lstStyle/>
        <a:p>
          <a:r>
            <a:rPr lang="en-US" sz="4800"/>
            <a:t>Grants</a:t>
          </a:r>
          <a:endParaRPr lang="en-US" sz="4800" dirty="0"/>
        </a:p>
      </dgm:t>
    </dgm:pt>
    <dgm:pt modelId="{CF40420F-AF3D-4522-9D5B-B98FA934F990}" type="parTrans" cxnId="{4B4D6337-7A1D-4550-A653-F48AA76B1A86}">
      <dgm:prSet/>
      <dgm:spPr/>
      <dgm:t>
        <a:bodyPr/>
        <a:lstStyle/>
        <a:p>
          <a:endParaRPr lang="en-US"/>
        </a:p>
      </dgm:t>
    </dgm:pt>
    <dgm:pt modelId="{0BA5AEC2-1453-4F1C-8C60-280A6FCD9836}" type="sibTrans" cxnId="{4B4D6337-7A1D-4550-A653-F48AA76B1A86}">
      <dgm:prSet/>
      <dgm:spPr/>
      <dgm:t>
        <a:bodyPr/>
        <a:lstStyle/>
        <a:p>
          <a:endParaRPr lang="en-US"/>
        </a:p>
      </dgm:t>
    </dgm:pt>
    <dgm:pt modelId="{95253279-F2F0-42D0-B1C1-B37386CEAAC9}" type="pres">
      <dgm:prSet presAssocID="{69F84A21-E5E9-4092-ACBE-FE65F86D35FD}" presName="linear" presStyleCnt="0">
        <dgm:presLayoutVars>
          <dgm:animLvl val="lvl"/>
          <dgm:resizeHandles val="exact"/>
        </dgm:presLayoutVars>
      </dgm:prSet>
      <dgm:spPr/>
    </dgm:pt>
    <dgm:pt modelId="{BA6237D4-919F-4A43-9825-B27DCC05C73A}" type="pres">
      <dgm:prSet presAssocID="{EDD4E965-C958-47C6-9C5B-86CE824637D5}" presName="parentText" presStyleLbl="node1" presStyleIdx="0" presStyleCnt="3" custScaleY="109140">
        <dgm:presLayoutVars>
          <dgm:chMax val="0"/>
          <dgm:bulletEnabled val="1"/>
        </dgm:presLayoutVars>
      </dgm:prSet>
      <dgm:spPr/>
    </dgm:pt>
    <dgm:pt modelId="{4FD62922-9A0B-4BE5-B956-8AE2127BA649}" type="pres">
      <dgm:prSet presAssocID="{96339D93-29E1-415F-BFCF-C0967D28905F}" presName="spacer" presStyleCnt="0"/>
      <dgm:spPr/>
    </dgm:pt>
    <dgm:pt modelId="{F0654B13-B2B9-42DE-8BDC-DACA707501C6}" type="pres">
      <dgm:prSet presAssocID="{57B93547-3179-4E9E-A559-9502A892D0D2}" presName="parentText" presStyleLbl="node1" presStyleIdx="1" presStyleCnt="3" custScaleY="102291" custLinFactNeighborX="8717" custLinFactNeighborY="6035">
        <dgm:presLayoutVars>
          <dgm:chMax val="0"/>
          <dgm:bulletEnabled val="1"/>
        </dgm:presLayoutVars>
      </dgm:prSet>
      <dgm:spPr/>
    </dgm:pt>
    <dgm:pt modelId="{C99E4760-D2C5-4781-93DD-1F5F5D555AA5}" type="pres">
      <dgm:prSet presAssocID="{B390C2B5-E831-4284-B034-9846A92611E2}" presName="spacer" presStyleCnt="0"/>
      <dgm:spPr/>
    </dgm:pt>
    <dgm:pt modelId="{D21240A2-8BE0-43D8-9268-C73AE2BDDE29}" type="pres">
      <dgm:prSet presAssocID="{CE172499-8561-43AC-B61C-7D3F431E89D8}" presName="parentText" presStyleLbl="node1" presStyleIdx="2" presStyleCnt="3" custScaleY="105983">
        <dgm:presLayoutVars>
          <dgm:chMax val="0"/>
          <dgm:bulletEnabled val="1"/>
        </dgm:presLayoutVars>
      </dgm:prSet>
      <dgm:spPr/>
    </dgm:pt>
  </dgm:ptLst>
  <dgm:cxnLst>
    <dgm:cxn modelId="{B56F2B34-1270-48C3-BB6F-588409F472C7}" srcId="{69F84A21-E5E9-4092-ACBE-FE65F86D35FD}" destId="{EDD4E965-C958-47C6-9C5B-86CE824637D5}" srcOrd="0" destOrd="0" parTransId="{82712635-BF1A-4C7C-9ED0-4E75868AEAAF}" sibTransId="{96339D93-29E1-415F-BFCF-C0967D28905F}"/>
    <dgm:cxn modelId="{4B4D6337-7A1D-4550-A653-F48AA76B1A86}" srcId="{69F84A21-E5E9-4092-ACBE-FE65F86D35FD}" destId="{CE172499-8561-43AC-B61C-7D3F431E89D8}" srcOrd="2" destOrd="0" parTransId="{CF40420F-AF3D-4522-9D5B-B98FA934F990}" sibTransId="{0BA5AEC2-1453-4F1C-8C60-280A6FCD9836}"/>
    <dgm:cxn modelId="{79786168-2100-4C33-967E-738A170805CA}" type="presOf" srcId="{57B93547-3179-4E9E-A559-9502A892D0D2}" destId="{F0654B13-B2B9-42DE-8BDC-DACA707501C6}" srcOrd="0" destOrd="0" presId="urn:microsoft.com/office/officeart/2005/8/layout/vList2"/>
    <dgm:cxn modelId="{51EFB657-A19A-466E-AB2A-EF1FEF90F294}" type="presOf" srcId="{69F84A21-E5E9-4092-ACBE-FE65F86D35FD}" destId="{95253279-F2F0-42D0-B1C1-B37386CEAAC9}" srcOrd="0" destOrd="0" presId="urn:microsoft.com/office/officeart/2005/8/layout/vList2"/>
    <dgm:cxn modelId="{9E92BA79-22ED-4740-9CE2-972A447268CA}" type="presOf" srcId="{EDD4E965-C958-47C6-9C5B-86CE824637D5}" destId="{BA6237D4-919F-4A43-9825-B27DCC05C73A}" srcOrd="0" destOrd="0" presId="urn:microsoft.com/office/officeart/2005/8/layout/vList2"/>
    <dgm:cxn modelId="{1BF0B1D5-AA87-407E-9682-2DDE2C3C7C63}" type="presOf" srcId="{CE172499-8561-43AC-B61C-7D3F431E89D8}" destId="{D21240A2-8BE0-43D8-9268-C73AE2BDDE29}" srcOrd="0" destOrd="0" presId="urn:microsoft.com/office/officeart/2005/8/layout/vList2"/>
    <dgm:cxn modelId="{EAA236FB-903D-4CEB-8F8A-514E4106C52C}" srcId="{69F84A21-E5E9-4092-ACBE-FE65F86D35FD}" destId="{57B93547-3179-4E9E-A559-9502A892D0D2}" srcOrd="1" destOrd="0" parTransId="{8517CA9E-6C54-4088-A2C7-FBFAD5BFBD73}" sibTransId="{B390C2B5-E831-4284-B034-9846A92611E2}"/>
    <dgm:cxn modelId="{4135A412-D499-4CB2-8BA4-AFE545D40FC5}" type="presParOf" srcId="{95253279-F2F0-42D0-B1C1-B37386CEAAC9}" destId="{BA6237D4-919F-4A43-9825-B27DCC05C73A}" srcOrd="0" destOrd="0" presId="urn:microsoft.com/office/officeart/2005/8/layout/vList2"/>
    <dgm:cxn modelId="{36D6FFEA-E6F2-4A94-A843-3AB307B67BCC}" type="presParOf" srcId="{95253279-F2F0-42D0-B1C1-B37386CEAAC9}" destId="{4FD62922-9A0B-4BE5-B956-8AE2127BA649}" srcOrd="1" destOrd="0" presId="urn:microsoft.com/office/officeart/2005/8/layout/vList2"/>
    <dgm:cxn modelId="{AC5D0623-F189-4007-A3B0-6DD03E3CA1F1}" type="presParOf" srcId="{95253279-F2F0-42D0-B1C1-B37386CEAAC9}" destId="{F0654B13-B2B9-42DE-8BDC-DACA707501C6}" srcOrd="2" destOrd="0" presId="urn:microsoft.com/office/officeart/2005/8/layout/vList2"/>
    <dgm:cxn modelId="{C89FD4F1-D1B2-4F9E-B2FB-A5F419EDFF0C}" type="presParOf" srcId="{95253279-F2F0-42D0-B1C1-B37386CEAAC9}" destId="{C99E4760-D2C5-4781-93DD-1F5F5D555AA5}" srcOrd="3" destOrd="0" presId="urn:microsoft.com/office/officeart/2005/8/layout/vList2"/>
    <dgm:cxn modelId="{DA0B33F3-3B89-4A1B-82E9-FCFD104CCE1C}" type="presParOf" srcId="{95253279-F2F0-42D0-B1C1-B37386CEAAC9}" destId="{D21240A2-8BE0-43D8-9268-C73AE2BDDE2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6237D4-919F-4A43-9825-B27DCC05C73A}">
      <dsp:nvSpPr>
        <dsp:cNvPr id="0" name=""/>
        <dsp:cNvSpPr/>
      </dsp:nvSpPr>
      <dsp:spPr>
        <a:xfrm>
          <a:off x="0" y="633997"/>
          <a:ext cx="5257800" cy="132801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On-Going Mission</a:t>
          </a:r>
        </a:p>
      </dsp:txBody>
      <dsp:txXfrm>
        <a:off x="64828" y="698825"/>
        <a:ext cx="5128144" cy="1198359"/>
      </dsp:txXfrm>
    </dsp:sp>
    <dsp:sp modelId="{F0654B13-B2B9-42DE-8BDC-DACA707501C6}">
      <dsp:nvSpPr>
        <dsp:cNvPr id="0" name=""/>
        <dsp:cNvSpPr/>
      </dsp:nvSpPr>
      <dsp:spPr>
        <a:xfrm>
          <a:off x="0" y="2160510"/>
          <a:ext cx="5257800" cy="1244676"/>
        </a:xfrm>
        <a:prstGeom prst="roundRect">
          <a:avLst/>
        </a:prstGeom>
        <a:solidFill>
          <a:schemeClr val="accent5">
            <a:hueOff val="393725"/>
            <a:satOff val="21144"/>
            <a:lumOff val="-76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New Initiatives</a:t>
          </a:r>
        </a:p>
      </dsp:txBody>
      <dsp:txXfrm>
        <a:off x="60760" y="2221270"/>
        <a:ext cx="5136280" cy="1123156"/>
      </dsp:txXfrm>
    </dsp:sp>
    <dsp:sp modelId="{D21240A2-8BE0-43D8-9268-C73AE2BDDE29}">
      <dsp:nvSpPr>
        <dsp:cNvPr id="0" name=""/>
        <dsp:cNvSpPr/>
      </dsp:nvSpPr>
      <dsp:spPr>
        <a:xfrm>
          <a:off x="0" y="3581089"/>
          <a:ext cx="5257800" cy="1289601"/>
        </a:xfrm>
        <a:prstGeom prst="roundRect">
          <a:avLst/>
        </a:prstGeom>
        <a:solidFill>
          <a:schemeClr val="accent5">
            <a:hueOff val="787450"/>
            <a:satOff val="42288"/>
            <a:lumOff val="-15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Grants</a:t>
          </a:r>
          <a:endParaRPr lang="en-US" sz="4800" kern="1200" dirty="0"/>
        </a:p>
      </dsp:txBody>
      <dsp:txXfrm>
        <a:off x="62953" y="3644042"/>
        <a:ext cx="5131894" cy="11636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5B7769E-18F0-4926-A044-6071D12671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F00B3E-BF35-4932-96F6-256218A0475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EFAA02D-C82D-45DC-BC6C-4A05FEEA3916}" type="datetimeFigureOut">
              <a:rPr lang="en-US" smtClean="0"/>
              <a:t>9/3/2025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07A5AA-4C78-4EA9-9666-B2E3689390D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F55F13-45A1-49D2-9BA2-65292F5015F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25B2F8E-C20D-41E9-BCFF-463B54777C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2447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0F0E0C-DE8D-4258-9424-EE37C3A15212}" type="datetimeFigureOut">
              <a:rPr lang="en-US" smtClean="0"/>
              <a:t>9/3/2025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6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C3258C-5056-41C6-B967-4F6E0ACBD8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989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Bishop to introduce with prayer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C3258C-5056-41C6-B967-4F6E0ACBD81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6916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Overall costs reduced $35K </a:t>
            </a:r>
          </a:p>
          <a:p>
            <a:r>
              <a:rPr lang="en-US" dirty="0"/>
              <a:t> - Ministry Dev down $19.5K ½ yr Curate, IONA reduced</a:t>
            </a:r>
          </a:p>
          <a:p>
            <a:r>
              <a:rPr lang="en-US" dirty="0"/>
              <a:t> - Lifelong Christian Ministries up $27K, increase BRSC Director plus staff &amp; health</a:t>
            </a:r>
          </a:p>
          <a:p>
            <a:r>
              <a:rPr lang="en-US" dirty="0"/>
              <a:t> - J&amp;O decrease w/o HHH earnings to fund</a:t>
            </a:r>
          </a:p>
          <a:p>
            <a:r>
              <a:rPr lang="en-US" dirty="0"/>
              <a:t> - Vitality Ministry: add bookkeeper, decrease grants</a:t>
            </a:r>
          </a:p>
          <a:p>
            <a:r>
              <a:rPr lang="en-US" dirty="0"/>
              <a:t> - Latino: La Capilla to absorb $5K Miguel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C3258C-5056-41C6-B967-4F6E0ACBD81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6928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Additional pledge dollars will go to grants &amp; programs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C3258C-5056-41C6-B967-4F6E0ACBD81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8612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Bishop’s slide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C3258C-5056-41C6-B967-4F6E0ACBD81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0522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Carol</a:t>
            </a:r>
          </a:p>
          <a:p>
            <a:r>
              <a:rPr lang="en-US" dirty="0"/>
              <a:t>Highlight prior to 2017</a:t>
            </a:r>
          </a:p>
          <a:p>
            <a:r>
              <a:rPr lang="en-US" dirty="0"/>
              <a:t>same 15% commitment but two things occurred –</a:t>
            </a:r>
          </a:p>
          <a:p>
            <a:r>
              <a:rPr lang="en-US" dirty="0"/>
              <a:t>Increase of $7,300 in 2025 as our revenue grows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C3258C-5056-41C6-B967-4F6E0ACBD81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4261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Cash on cash – balanced</a:t>
            </a:r>
          </a:p>
          <a:p>
            <a:r>
              <a:rPr lang="en-US" dirty="0"/>
              <a:t>Depreciation is the using up of an asset over time (it’s useful life).  We fund depreciation through our budgeted reserves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C3258C-5056-41C6-B967-4F6E0ACBD81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7326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C3258C-5056-41C6-B967-4F6E0ACBD81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80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Bishop</a:t>
            </a:r>
          </a:p>
          <a:p>
            <a:r>
              <a:rPr lang="en-US" b="1" dirty="0"/>
              <a:t>Opportunity/New Initiatives Budget Year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We are flat Parochial Report revenue.  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C3258C-5056-41C6-B967-4F6E0ACBD81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297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Jack</a:t>
            </a:r>
          </a:p>
          <a:p>
            <a:r>
              <a:rPr lang="en-US" dirty="0"/>
              <a:t>Emphasize the generosity!</a:t>
            </a:r>
          </a:p>
          <a:p>
            <a:r>
              <a:rPr lang="en-US" dirty="0"/>
              <a:t>Budget based on 2024 PR operating income, 9.81% 3 yr commitment average</a:t>
            </a:r>
          </a:p>
          <a:p>
            <a:r>
              <a:rPr lang="en-US" dirty="0"/>
              <a:t>Pledge commitments due 10/31</a:t>
            </a:r>
          </a:p>
          <a:p>
            <a:r>
              <a:rPr lang="en-US" dirty="0"/>
              <a:t>*if pledges are higher (hope they are) additional funds to grants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C3258C-5056-41C6-B967-4F6E0ACBD81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55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C3258C-5056-41C6-B967-4F6E0ACBD81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729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Jack</a:t>
            </a:r>
          </a:p>
          <a:p>
            <a:r>
              <a:rPr lang="en-US" dirty="0"/>
              <a:t>Bishop’s wish is for all to give 10% and we can fund/support additional programs and grants</a:t>
            </a:r>
          </a:p>
          <a:p>
            <a:r>
              <a:rPr lang="en-US" dirty="0"/>
              <a:t>That would be an additional 33,378!</a:t>
            </a:r>
          </a:p>
          <a:p>
            <a:r>
              <a:rPr lang="en-US" dirty="0"/>
              <a:t>2026 Budget is based on 9.81% which is the 3-year average - conservative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C3258C-5056-41C6-B967-4F6E0ACBD81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646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2019 and 2020 same levels</a:t>
            </a:r>
          </a:p>
          <a:p>
            <a:r>
              <a:rPr lang="en-US" dirty="0"/>
              <a:t>2021 up in spite of COVID</a:t>
            </a:r>
          </a:p>
          <a:p>
            <a:r>
              <a:rPr lang="en-US" dirty="0"/>
              <a:t>2022 WOW jumped to 73% of parishes giving 10%</a:t>
            </a:r>
          </a:p>
          <a:p>
            <a:r>
              <a:rPr lang="en-US" dirty="0"/>
              <a:t>2023 up to 74%</a:t>
            </a:r>
          </a:p>
          <a:p>
            <a:r>
              <a:rPr lang="en-US" dirty="0"/>
              <a:t>2024 &amp; 2025 amazing 50 parishes pledged at 10% level which is 82%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C3258C-5056-41C6-B967-4F6E0ACBD81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285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Emphasis on total comp – includes salary, benefit, education, travel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New very part-time position to assist CTO with transitions ($35,000)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CFO reducing to ¾ time</a:t>
            </a:r>
          </a:p>
          <a:p>
            <a:endParaRPr lang="en-US" dirty="0"/>
          </a:p>
          <a:p>
            <a:r>
              <a:rPr lang="en-US" dirty="0"/>
              <a:t>2% average increase in salary</a:t>
            </a:r>
          </a:p>
          <a:p>
            <a:r>
              <a:rPr lang="en-US" dirty="0"/>
              <a:t>5% estimated for Health.  2% Dental increase</a:t>
            </a:r>
          </a:p>
          <a:p>
            <a:r>
              <a:rPr lang="en-US" dirty="0"/>
              <a:t>WE DO A LOT WITH LITTLE STAFF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C3258C-5056-41C6-B967-4F6E0ACBD81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607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drop since 2016 to 2023</a:t>
            </a:r>
          </a:p>
          <a:p>
            <a:r>
              <a:rPr lang="en-US" dirty="0"/>
              <a:t>2019 – Reviewed all contracts, Decreased Network Support, new telephone contract, reduced banking fees &amp; payroll fees</a:t>
            </a:r>
          </a:p>
          <a:p>
            <a:r>
              <a:rPr lang="en-US" dirty="0"/>
              <a:t>2020 -  Increase Networking/Support costs, upgraded staff equipment</a:t>
            </a:r>
          </a:p>
          <a:p>
            <a:r>
              <a:rPr lang="en-US" dirty="0"/>
              <a:t>2021  - Covid remote working savings, increase was in Network support – new server and additional security</a:t>
            </a:r>
          </a:p>
          <a:p>
            <a:r>
              <a:rPr lang="en-US" dirty="0"/>
              <a:t>2022  - Inflation – contract increases</a:t>
            </a:r>
          </a:p>
          <a:p>
            <a:r>
              <a:rPr lang="en-US" dirty="0"/>
              <a:t>2023  - Costs for fiber Optics approx. $6,000 + $3,000 installation/support</a:t>
            </a:r>
          </a:p>
          <a:p>
            <a:r>
              <a:rPr lang="en-US" dirty="0"/>
              <a:t>2024  - New telephone system due to carrier elimination</a:t>
            </a:r>
          </a:p>
          <a:p>
            <a:r>
              <a:rPr lang="en-US" dirty="0"/>
              <a:t>2025  - Back to basics – oops basement issue in actuals</a:t>
            </a:r>
          </a:p>
          <a:p>
            <a:r>
              <a:rPr lang="en-US" dirty="0"/>
              <a:t>2026  - Back to basics…again</a:t>
            </a:r>
          </a:p>
          <a:p>
            <a:r>
              <a:rPr lang="en-US" dirty="0"/>
              <a:t>ALL Staff involved in managing admin costs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C3258C-5056-41C6-B967-4F6E0ACBD81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805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Segway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C3258C-5056-41C6-B967-4F6E0ACBD81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826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52AB-8E62-4D20-B4C1-9DD24859DA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9C2737-DF00-4141-91E0-AF3787A95B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F7878-9626-4E17-A124-E0C744B2F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F571-8D16-49A0-A224-D79FD8C7EF20}" type="datetime1">
              <a:rPr lang="en-US" smtClean="0"/>
              <a:t>9/3/2025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951B6-BE68-499C-91BF-CDFA229DC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55F43-3CDB-4088-A765-3CFC06C9B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24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23DBE-F843-4EFF-AA88-B7421AD67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10E0C-EADD-4E2B-893D-FDE043FA2F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34C18-5683-4B18-B75B-5D192A3C9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9ACE8-DE35-49DA-9A4E-EC8D740CF5DA}" type="datetime1">
              <a:rPr lang="en-US" smtClean="0"/>
              <a:t>9/3/2025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53AC3A-8DE0-4A46-8B46-81DD47E52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47924-19DF-4440-A679-278AD8D25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395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1C25B4-2DD2-4DDC-BFA8-B1D1EF5D40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DA2A47-D114-4386-A069-DA77ACBB5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2FDFA-26E6-4E20-9EC1-C181A0A4F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9019-E3FE-4532-A636-76E46968571C}" type="datetime1">
              <a:rPr lang="en-US" smtClean="0"/>
              <a:t>9/3/2025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233A7-E4AC-4B69-9B87-656E1F880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21D21-B491-4369-B11C-EEDAE5646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972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C0B05-A681-43F8-82F1-FAD8AAD7A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665B6-27B5-46C3-B6DD-2B2DF21CDD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0E3404-4D08-4458-B3DA-F7A689250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E73C0-B1AF-47FE-A553-57D205A175DF}" type="datetime1">
              <a:rPr lang="en-US" smtClean="0"/>
              <a:t>9/3/2025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8AD55-E1F8-4665-AA9D-2CD98C73D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E5EE4-FF14-4BF8-BEDC-0A8EDDE21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331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7092A-EFDD-4406-8DAE-B5644F9D3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A71724-8BA7-41DA-A47C-A2C6865F4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F307A-76E4-4B5A-A897-63D98AC72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643FA-121A-43C6-90B2-225F3F8CD77E}" type="datetime1">
              <a:rPr lang="en-US" smtClean="0"/>
              <a:t>9/3/2025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570E9-7DDA-47E0-8559-3F095CB9D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6767D-AF3E-47A3-8A35-6DE857C2C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901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3DC36-C24B-42A6-82C7-3E90CC1F0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8AB64-19D3-42BD-AC67-B89F06DC44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12506A-46F3-4A1F-9408-FEC5F9B7F5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CFE3D-AC13-433B-B2A3-8C3D3AC98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93E2-E822-4284-86A4-E2C3D07EE808}" type="datetime1">
              <a:rPr lang="en-US" smtClean="0"/>
              <a:t>9/3/2025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761299-71EE-4B56-8622-174A6580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F6E90-B5AB-4FEE-BBDA-867EA2368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159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9B1C2-33A9-465A-B083-CBD81379C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85F8C1-24CA-4531-AFD2-5DEC71594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3D2556-BF52-4F32-A325-56B589C937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3204A-E7A7-4B76-B8B9-BB440B564D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48E853-D5DA-4790-9555-944D249819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3CB5CC-3737-4B9E-A573-374E6BF9D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52C7D-302E-4FF2-8973-68F05866A335}" type="datetime1">
              <a:rPr lang="en-US" smtClean="0"/>
              <a:t>9/3/2025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E2B55B-C7BF-4060-A17F-C947A2003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078EB6-93AB-492A-B2BD-FC0F0FA7D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923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98E36-6722-4440-9430-4C9C1859C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95002D-D1E3-43E2-B9DC-7E7B3CC55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B6E8B-40CC-40C5-AA9B-B3B90EAFA799}" type="datetime1">
              <a:rPr lang="en-US" smtClean="0"/>
              <a:t>9/3/2025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FD256E-36C8-41BB-A0E2-85A68A160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18E002-6998-4664-A8D3-3CCA27CE4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776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022318-2685-4AF0-989C-E65867597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67A2E-F8A2-4556-B37A-8E383C01CB5C}" type="datetime1">
              <a:rPr lang="en-US" smtClean="0"/>
              <a:t>9/3/2025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185866-C7C9-4DF5-AA7B-A1F515BA7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7FB9D6-8525-4A2F-825F-09D6B4B51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696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5B901-BC61-477F-A42F-08405AE9B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21E58-9742-489D-837E-A3D7CC111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525A0C-36C5-4ACA-A3C1-D0B8202D52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F8F793-C2A3-445E-8D15-7BA2FF714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D84BD-317E-4989-BCEA-B61D6C953882}" type="datetime1">
              <a:rPr lang="en-US" smtClean="0"/>
              <a:t>9/3/2025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67C6B-0806-41C6-9124-C6CD3C113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EE4327-EA2C-4D13-826A-B30015D49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024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8016E-8C6D-480B-A005-8E6288BC0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FDC7CC-A746-4DA9-8EAA-E4C7EE77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8903F7-7BD1-4476-9F64-B4C78F6C9B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9E7E54-0355-4B23-98F6-8A6FE8C09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898BC-8D6E-4946-86B9-E94F56FFB735}" type="datetime1">
              <a:rPr lang="en-US" smtClean="0"/>
              <a:t>9/3/2025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2F36B0-D425-44A0-A878-F923A9BDB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5BBE1-806A-405D-B8CD-8EC771B80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462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233B89-D7C0-42A3-AE65-74FDCB9D4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266177-002F-43EF-82EC-D2D222075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7046C-2AE8-492A-9FF8-03C7F66533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BFFE6-AF4A-4ADB-8C12-3AE4B29DCCB3}" type="datetime1">
              <a:rPr lang="en-US" smtClean="0"/>
              <a:t>9/3/2025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95FD3-4E60-4C14-A79A-A8A84B6974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AB104A-4E6F-44C5-864E-47694AD4C2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472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2495E-C109-4900-A59F-32C0A7F094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en-US" sz="5000" dirty="0"/>
              <a:t>2026 Diocesan Proposed Budget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667DEE-FD1A-FD0C-E77C-C5FCD2F4B7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2425"/>
          <a:stretch/>
        </p:blipFill>
        <p:spPr>
          <a:xfrm>
            <a:off x="0" y="10"/>
            <a:ext cx="6704103" cy="6541467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00D10A-BF21-4774-AB9F-06A1E9AD0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3280" y="603504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 anchor="ctr">
            <a:normAutofit/>
          </a:bodyPr>
          <a:lstStyle/>
          <a:p>
            <a:pPr algn="ctr">
              <a:spcAft>
                <a:spcPts val="600"/>
              </a:spcAft>
            </a:pPr>
            <a:fld id="{6D22F896-40B5-4ADD-8801-0D06FADFA095}" type="slidenum">
              <a:rPr lang="en-US" sz="15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1</a:t>
            </a:fld>
            <a:endParaRPr lang="en-US" sz="1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5440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3000"/>
                <a:satMod val="150000"/>
                <a:shade val="98000"/>
                <a:lumMod val="102000"/>
              </a:schemeClr>
            </a:gs>
            <a:gs pos="50000">
              <a:schemeClr val="bg2">
                <a:tint val="98000"/>
                <a:satMod val="130000"/>
                <a:shade val="9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6AA24DE7-C336-4994-8C52-D9B3F3D0F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311" y="953311"/>
            <a:ext cx="10603149" cy="5263867"/>
          </a:xfrm>
          <a:prstGeom prst="roundRect">
            <a:avLst>
              <a:gd name="adj" fmla="val 1566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C61A6CC-4C36-4F16-A721-D729246443EE}"/>
              </a:ext>
            </a:extLst>
          </p:cNvPr>
          <p:cNvSpPr/>
          <p:nvPr/>
        </p:nvSpPr>
        <p:spPr>
          <a:xfrm>
            <a:off x="635540" y="640823"/>
            <a:ext cx="2254416" cy="2031368"/>
          </a:xfrm>
          <a:prstGeom prst="rect">
            <a:avLst/>
          </a:prstGeom>
          <a:solidFill>
            <a:schemeClr val="accent1"/>
          </a:solidFill>
          <a:ln w="174625" cmpd="thinThick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Programs, Mission &amp; Grants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48D2CFE-FC0B-47F1-BF8C-2D7060FD362F}"/>
              </a:ext>
            </a:extLst>
          </p:cNvPr>
          <p:cNvSpPr/>
          <p:nvPr/>
        </p:nvSpPr>
        <p:spPr>
          <a:xfrm>
            <a:off x="1114009" y="2672190"/>
            <a:ext cx="4458424" cy="30592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7DF0A2-B853-461E-9A76-BAF4D1286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F2B5E0-B9D1-48EC-A9CD-E89C15580EA9}"/>
              </a:ext>
            </a:extLst>
          </p:cNvPr>
          <p:cNvSpPr txBox="1"/>
          <p:nvPr/>
        </p:nvSpPr>
        <p:spPr>
          <a:xfrm>
            <a:off x="5274429" y="5109113"/>
            <a:ext cx="3911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6"/>
                </a:solidFill>
              </a:rPr>
              <a:t>Represents 58.1% of Pledge Income up from 56.6% in 2025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35EE62-671B-F9BD-35F7-6517C19AF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175" y="3207804"/>
            <a:ext cx="2190750" cy="2085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3BA7F4-DDCB-291C-4DDE-A5237BCB3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7092" y="1915238"/>
            <a:ext cx="7051474" cy="235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09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3000"/>
                <a:satMod val="150000"/>
                <a:shade val="98000"/>
                <a:lumMod val="102000"/>
              </a:schemeClr>
            </a:gs>
            <a:gs pos="50000">
              <a:schemeClr val="bg2">
                <a:tint val="98000"/>
                <a:satMod val="130000"/>
                <a:shade val="9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1">
            <a:extLst>
              <a:ext uri="{FF2B5EF4-FFF2-40B4-BE49-F238E27FC236}">
                <a16:creationId xmlns:a16="http://schemas.microsoft.com/office/drawing/2014/main" id="{6AA24DE7-C336-4994-8C52-D9B3F3D0F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311" y="953311"/>
            <a:ext cx="10603149" cy="5263867"/>
          </a:xfrm>
          <a:prstGeom prst="roundRect">
            <a:avLst>
              <a:gd name="adj" fmla="val 1566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AA9071-344B-42A8-A0AA-B834D23D1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50" y="640081"/>
            <a:ext cx="2203310" cy="1711233"/>
          </a:xfrm>
          <a:prstGeom prst="rect">
            <a:avLst/>
          </a:prstGeom>
          <a:solidFill>
            <a:schemeClr val="accent1"/>
          </a:solidFill>
          <a:ln w="174625" cmpd="thinThick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Grants included in Program Budgets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940D28-B4FB-480F-B364-6E13C5225E94}"/>
              </a:ext>
            </a:extLst>
          </p:cNvPr>
          <p:cNvSpPr txBox="1"/>
          <p:nvPr/>
        </p:nvSpPr>
        <p:spPr>
          <a:xfrm>
            <a:off x="1615194" y="4088807"/>
            <a:ext cx="54688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These funds are designated for ongoing support to small churches as well as for initiating programs and practices that encourage congregational vitality, growth and mission.</a:t>
            </a:r>
          </a:p>
          <a:p>
            <a:endParaRPr lang="en-US" sz="1600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Justice &amp; Outreach income is from operations (parish pledges) now that HHH Fund is exhausted 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C0DCCA-4C41-45EC-B3B1-67EBD23A5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AC4D3B-01E6-FB0E-E821-A2060B863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9800" y="3793631"/>
            <a:ext cx="3119699" cy="20797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45E4E6-E8FE-22B8-EB67-73C45A54C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643" y="1202900"/>
            <a:ext cx="4711557" cy="288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13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49">
            <a:extLst>
              <a:ext uri="{FF2B5EF4-FFF2-40B4-BE49-F238E27FC236}">
                <a16:creationId xmlns:a16="http://schemas.microsoft.com/office/drawing/2014/main" id="{9CB95732-565A-4D2C-A3AB-CC460C0D3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51">
            <a:extLst>
              <a:ext uri="{FF2B5EF4-FFF2-40B4-BE49-F238E27FC236}">
                <a16:creationId xmlns:a16="http://schemas.microsoft.com/office/drawing/2014/main" id="{77F1AF47-AE98-4034-BD91-1976FA4D9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Rectangle 53">
            <a:extLst>
              <a:ext uri="{FF2B5EF4-FFF2-40B4-BE49-F238E27FC236}">
                <a16:creationId xmlns:a16="http://schemas.microsoft.com/office/drawing/2014/main" id="{8EC0EE2B-2029-48DD-893D-F528E651B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7200" y="8482"/>
            <a:ext cx="3568276" cy="6858000"/>
          </a:xfrm>
          <a:prstGeom prst="rect">
            <a:avLst/>
          </a:prstGeom>
          <a:gradFill>
            <a:gsLst>
              <a:gs pos="0">
                <a:schemeClr val="accent1">
                  <a:alpha val="32000"/>
                </a:schemeClr>
              </a:gs>
              <a:gs pos="7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Freeform: Shape 55">
            <a:extLst>
              <a:ext uri="{FF2B5EF4-FFF2-40B4-BE49-F238E27FC236}">
                <a16:creationId xmlns:a16="http://schemas.microsoft.com/office/drawing/2014/main" id="{45AE1D08-1ED1-4F59-B42F-4D8EA33DC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2" name="Rectangle 57">
            <a:extLst>
              <a:ext uri="{FF2B5EF4-FFF2-40B4-BE49-F238E27FC236}">
                <a16:creationId xmlns:a16="http://schemas.microsoft.com/office/drawing/2014/main" id="{9A79B912-88EA-4640-BDEB-51B3B11A0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2C75A0-6AC2-47BE-88A0-4188DD5C95AC}"/>
              </a:ext>
            </a:extLst>
          </p:cNvPr>
          <p:cNvSpPr txBox="1"/>
          <p:nvPr/>
        </p:nvSpPr>
        <p:spPr>
          <a:xfrm>
            <a:off x="697767" y="774339"/>
            <a:ext cx="3041803" cy="29078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Mission Initiatives: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860181-67E4-4574-94D1-A7282A91E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2940"/>
            <a:ext cx="448056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EB5242-10C8-EC24-07AA-97140BAA4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543" y="2524683"/>
            <a:ext cx="2617848" cy="23327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80FB34-EBE0-34E4-3939-610C7956A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1947" y="306890"/>
            <a:ext cx="5984811" cy="620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43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2E517-A5C8-4358-BFC4-F99D84F55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48" y="218908"/>
            <a:ext cx="9603275" cy="1049235"/>
          </a:xfrm>
        </p:spPr>
        <p:txBody>
          <a:bodyPr>
            <a:normAutofit/>
          </a:bodyPr>
          <a:lstStyle/>
          <a:p>
            <a:r>
              <a:rPr lang="en-US" sz="3200" dirty="0"/>
              <a:t>Diocesan pledge to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A8BF3D-78DF-4061-8CFD-0556AF00D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1387" y="392580"/>
            <a:ext cx="7352413" cy="104860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9F017F-CC4A-4589-AAD1-832AD74C5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C9E1AA-F7A5-9797-F92B-D3C0AE9736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76072" y="1544073"/>
            <a:ext cx="6729573" cy="456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32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662795" y="-3745097"/>
            <a:ext cx="1354979" cy="10750169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461FC9-8168-5E11-5118-8502E42E9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7589" y="636404"/>
            <a:ext cx="3308409" cy="19871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06E361-C359-42C5-B085-A3C5B5BD8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2" y="1204109"/>
            <a:ext cx="10023398" cy="857894"/>
          </a:xfrm>
          <a:prstGeom prst="ellipse">
            <a:avLst/>
          </a:prstGeo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Balanced Budget</a:t>
            </a:r>
            <a:br>
              <a:rPr lang="en-US" sz="1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2935D2-B4A3-46EE-9EBB-05F5ACBA6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E27479-6CDE-E29D-4E48-5017B8034F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6932" y="3127374"/>
            <a:ext cx="9791446" cy="242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6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AFC2490-B1AF-4832-BD6A-01CE1E3C4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0966" y="3428999"/>
            <a:ext cx="4805691" cy="838831"/>
          </a:xfrm>
        </p:spPr>
        <p:txBody>
          <a:bodyPr anchor="b">
            <a:normAutofit/>
          </a:bodyPr>
          <a:lstStyle/>
          <a:p>
            <a:pPr algn="l"/>
            <a:r>
              <a:rPr lang="en-US" sz="1800" dirty="0">
                <a:solidFill>
                  <a:srgbClr val="000000"/>
                </a:solidFill>
              </a:rPr>
              <a:t>2026 Budget Questions and Answers</a:t>
            </a:r>
          </a:p>
        </p:txBody>
      </p:sp>
      <p:sp>
        <p:nvSpPr>
          <p:cNvPr id="14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3D2017-B4AF-4C3F-A91F-E1A1E7CAA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470" y="2080112"/>
            <a:ext cx="3876967" cy="3876967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9F9D9F-886A-4E31-889F-920F64A2F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0211" y="6223702"/>
            <a:ext cx="511231" cy="314067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fld id="{6D22F896-40B5-4ADD-8801-0D06FADFA095}" type="slidenum">
              <a:rPr lang="en-US" sz="1100">
                <a:solidFill>
                  <a:srgbClr val="898989"/>
                </a:solidFill>
              </a:rPr>
              <a:pPr algn="l">
                <a:spcAft>
                  <a:spcPts val="600"/>
                </a:spcAft>
              </a:pPr>
              <a:t>15</a:t>
            </a:fld>
            <a:endParaRPr lang="en-US" sz="11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132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F1BE78-028B-432B-ABD6-55633178E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0" i="0" u="none" strike="noStrike" dirty="0">
                <a:solidFill>
                  <a:srgbClr val="FFFFFF"/>
                </a:solidFill>
                <a:effectLst/>
              </a:rPr>
              <a:t>2026 Budget Focus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B401092E-E521-433A-B04A-1AABEF57C7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45165" y="2504230"/>
            <a:ext cx="5131087" cy="3425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4A88A1-A0C8-4A1B-BDC6-A550D284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31079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630EA7-0DFD-2A14-6F5A-6FB77FCF2D27}"/>
              </a:ext>
            </a:extLst>
          </p:cNvPr>
          <p:cNvSpPr txBox="1"/>
          <p:nvPr/>
        </p:nvSpPr>
        <p:spPr>
          <a:xfrm>
            <a:off x="592877" y="3935856"/>
            <a:ext cx="47049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In 2026 we will maintain support to current ministries while increasing funding in several areas, including Congregational Vitality.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Market performance this year is expected to be steady.  A 4% increase is expected, covering the annual distributions.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B097F8-8A3A-69C9-B548-6034C74B9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877" y="1968421"/>
            <a:ext cx="5384268" cy="157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322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CB5FA7-F57E-4859-A9CC-40FDF5441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2026 Proposed Diocesan Revenue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85748-9837-423D-8A3D-D0F2079F9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z="11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F934D2-6BC8-E2AF-AD9B-FFA1FE2AD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266" y="1805898"/>
            <a:ext cx="7248772" cy="48040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82712D-78D0-C768-9FC0-C9BF391A1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82" y="2203608"/>
            <a:ext cx="5997618" cy="9235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BCFF84-A842-DC1D-E5CC-F55D3C93B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82" y="3730866"/>
            <a:ext cx="5997627" cy="92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32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CA669-53A1-4BBF-A06A-35A96EFA1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631" y="287935"/>
            <a:ext cx="9603275" cy="610477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Parish Pledge Income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B77689E-37C5-4E96-963A-F11D90EABB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8922"/>
              </p:ext>
            </p:extLst>
          </p:nvPr>
        </p:nvGraphicFramePr>
        <p:xfrm>
          <a:off x="1450975" y="2340435"/>
          <a:ext cx="9604375" cy="3324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1E0FD4D-3E73-4BB4-BAC8-FE9E5CB3CE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3278535"/>
              </p:ext>
            </p:extLst>
          </p:nvPr>
        </p:nvGraphicFramePr>
        <p:xfrm>
          <a:off x="1354965" y="1415820"/>
          <a:ext cx="9482068" cy="4943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1E0FD4D-3E73-4BB4-BAC8-FE9E5CB3CE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1946399"/>
              </p:ext>
            </p:extLst>
          </p:nvPr>
        </p:nvGraphicFramePr>
        <p:xfrm>
          <a:off x="1294361" y="1298713"/>
          <a:ext cx="9137482" cy="5192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81B4CD-FD16-4653-9930-51BE9E46E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2CA9CF-C7AF-F705-4D4C-1C8069CF5A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630" y="991455"/>
            <a:ext cx="9603275" cy="530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58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3211C-E937-44E9-A634-19F28CB61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en-US" b="1"/>
              <a:t>Parish Pledges	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D2F4AC-FF8A-4AE2-8EF3-4219820AF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90"/>
            <a:ext cx="3816096" cy="30550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2026 Budget:  $1,723,347 (9.81%)</a:t>
            </a:r>
          </a:p>
          <a:p>
            <a:pPr marL="0" indent="0">
              <a:buNone/>
            </a:pP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If all Parishes gave at 10%:  $1,756,725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27311E-FFA1-8A85-A4A0-859FA4FDBF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79" r="-1" b="-1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1D4173-5572-3000-52C2-6AD22D78BD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698" b="2162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5C33B6-24D1-4531-B6FC-29D885AAF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356350"/>
            <a:ext cx="838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10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8C0614-9D40-4E27-8938-E406D68C0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307" y="1909977"/>
            <a:ext cx="2791489" cy="27853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Parishes Giving 10% NOI or more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84F385-C14B-48B6-BE97-ECDD6F6CE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0257" y="6356350"/>
            <a:ext cx="56000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 dirty="0">
              <a:solidFill>
                <a:srgbClr val="898989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0C5FD1-A23A-E95B-0D50-1908D36A7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2656" y="998145"/>
            <a:ext cx="8809484" cy="460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75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427111-1D3A-4AC0-8D4A-155DABFE5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624" y="6382512"/>
            <a:ext cx="685800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47E2A8-3027-B6D7-1F32-0263BB382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8538" y="4075557"/>
            <a:ext cx="1847850" cy="24669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7E62E0-8AA4-3A51-5175-67A099832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832" y="1065468"/>
            <a:ext cx="9594424" cy="284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92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CB5FA7-F57E-4859-A9CC-40FDF5441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Diocesan Office Administration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717E74-0A90-4E0C-B108-BED7B6DBF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644" y="2508518"/>
            <a:ext cx="4080816" cy="271712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9BCBB-DDED-49F0-A31F-541620474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31079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0EEEC7-4B61-03FC-2A07-0C21EBD1E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540" y="2221046"/>
            <a:ext cx="6814793" cy="329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84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id="{2F56F8EA-3356-4455-9899-320874F6E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6124" cy="6858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D81E97-2CC9-4F01-A120-FDE523C23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4E386DDD-7602-45D9-AC22-A872A593BB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797786"/>
              </p:ext>
            </p:extLst>
          </p:nvPr>
        </p:nvGraphicFramePr>
        <p:xfrm>
          <a:off x="6099048" y="621792"/>
          <a:ext cx="525780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8FE1C128-6FE8-486B-91DC-273F1FAEF72D}"/>
              </a:ext>
            </a:extLst>
          </p:cNvPr>
          <p:cNvSpPr txBox="1"/>
          <p:nvPr/>
        </p:nvSpPr>
        <p:spPr>
          <a:xfrm>
            <a:off x="768150" y="329404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2026 Focus: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090CA66-1E05-FE48-F19D-972EDFD27D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503" y="3041650"/>
            <a:ext cx="3324225" cy="16573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C73665-E1DC-A041-96FA-51D6B7CDD2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96479" y="4375946"/>
            <a:ext cx="1933575" cy="21526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8166FAC-E4F2-36CD-9523-4399B95A75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09358" y="975735"/>
            <a:ext cx="2864492" cy="208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584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2459</TotalTime>
  <Words>642</Words>
  <Application>Microsoft Office PowerPoint</Application>
  <PresentationFormat>Widescreen</PresentationFormat>
  <Paragraphs>109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2026 Diocesan Proposed Budget</vt:lpstr>
      <vt:lpstr>2026 Budget Focus </vt:lpstr>
      <vt:lpstr>2026 Proposed Diocesan Revenue</vt:lpstr>
      <vt:lpstr>Parish Pledge Income</vt:lpstr>
      <vt:lpstr>Parish Pledges </vt:lpstr>
      <vt:lpstr>Parishes Giving 10% NOI or more</vt:lpstr>
      <vt:lpstr>PowerPoint Presentation</vt:lpstr>
      <vt:lpstr>Diocesan Office Administration</vt:lpstr>
      <vt:lpstr>PowerPoint Presentation</vt:lpstr>
      <vt:lpstr>PowerPoint Presentation</vt:lpstr>
      <vt:lpstr>Grants included in Program Budgets</vt:lpstr>
      <vt:lpstr>PowerPoint Presentation</vt:lpstr>
      <vt:lpstr>Diocesan pledge to </vt:lpstr>
      <vt:lpstr>The Balanced Budget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 Diocesan Proposed Budget</dc:title>
  <dc:creator>Carol Tannenbaum</dc:creator>
  <cp:lastModifiedBy>Carol Tannenbaum</cp:lastModifiedBy>
  <cp:revision>54</cp:revision>
  <cp:lastPrinted>2022-09-27T20:29:02Z</cp:lastPrinted>
  <dcterms:created xsi:type="dcterms:W3CDTF">2020-09-08T20:41:12Z</dcterms:created>
  <dcterms:modified xsi:type="dcterms:W3CDTF">2025-09-03T14:38:11Z</dcterms:modified>
</cp:coreProperties>
</file>