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954825" cy="9240825"/>
  <p:embeddedFontLst>
    <p:embeddedFont>
      <p:font typeface="Roboto Black"/>
      <p:bold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Roboto Medium"/>
      <p:regular r:id="rId31"/>
      <p:bold r:id="rId32"/>
      <p:italic r:id="rId33"/>
      <p:boldItalic r:id="rId34"/>
    </p:embeddedFont>
    <p:embeddedFont>
      <p:font typeface="Roboto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hOaDhb2C/lxeovtjqo5j0J9l5q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Black-boldItalic.fntdata"/><Relationship Id="rId25" Type="http://schemas.openxmlformats.org/officeDocument/2006/relationships/font" Target="fonts/RobotoBlack-bold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edium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33" Type="http://schemas.openxmlformats.org/officeDocument/2006/relationships/font" Target="fonts/RobotoMedium-italic.fntdata"/><Relationship Id="rId10" Type="http://schemas.openxmlformats.org/officeDocument/2006/relationships/slide" Target="slides/slide6.xml"/><Relationship Id="rId32" Type="http://schemas.openxmlformats.org/officeDocument/2006/relationships/font" Target="fonts/RobotoMedium-bold.fntdata"/><Relationship Id="rId13" Type="http://schemas.openxmlformats.org/officeDocument/2006/relationships/slide" Target="slides/slide9.xml"/><Relationship Id="rId35" Type="http://schemas.openxmlformats.org/officeDocument/2006/relationships/font" Target="fonts/RobotoLight-regular.fntdata"/><Relationship Id="rId12" Type="http://schemas.openxmlformats.org/officeDocument/2006/relationships/slide" Target="slides/slide8.xml"/><Relationship Id="rId34" Type="http://schemas.openxmlformats.org/officeDocument/2006/relationships/font" Target="fonts/RobotoMedium-boldItalic.fntdata"/><Relationship Id="rId15" Type="http://schemas.openxmlformats.org/officeDocument/2006/relationships/slide" Target="slides/slide11.xml"/><Relationship Id="rId37" Type="http://schemas.openxmlformats.org/officeDocument/2006/relationships/font" Target="fonts/RobotoLight-italic.fntdata"/><Relationship Id="rId14" Type="http://schemas.openxmlformats.org/officeDocument/2006/relationships/slide" Target="slides/slide10.xml"/><Relationship Id="rId36" Type="http://schemas.openxmlformats.org/officeDocument/2006/relationships/font" Target="fonts/RobotoLight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RobotoLigh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6438" y="1155700"/>
            <a:ext cx="5541962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706438" y="1155700"/>
            <a:ext cx="5541962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 txBox="1"/>
          <p:nvPr>
            <p:ph idx="12" type="sldNum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313bd3266_0_138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7313bd3266_0_138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37313bd3266_0_138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313bd3266_0_221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7313bd3266_0_221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7313bd3266_0_221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313bd3266_0_170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7313bd3266_0_170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7313bd3266_0_170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313bd3266_0_44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7313bd3266_0_44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37313bd3266_0_44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313bd3266_0_473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7313bd3266_0_473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7313bd3266_0_473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313bd3266_0_505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7313bd3266_0_505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7313bd3266_0_505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313bd3266_0_521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7313bd3266_0_521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7313bd3266_0_521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313bd3266_0_532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7313bd3266_0_532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37313bd3266_0_532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313bd3266_0_210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7313bd3266_0_210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37313bd3266_0_210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7313bd3266_0_546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7313bd3266_0_546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37313bd3266_0_546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7313bd3266_0_0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7313bd3266_0_0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37313bd3266_0_0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313bd3266_0_588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37313bd3266_0_588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37313bd3266_0_588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7f7a12d32_0_24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47f7a12d32_0_24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g347f7a12d32_0_24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313bd3266_0_13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37313bd3266_0_13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37313bd3266_0_13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313bd3266_0_574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37313bd3266_0_574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37313bd3266_0_574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313bd3266_0_33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7313bd3266_0_33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37313bd3266_0_33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313bd3266_0_115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7313bd3266_0_115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37313bd3266_0_115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313bd3266_0_75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7313bd3266_0_75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7313bd3266_0_75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313bd3266_0_102:notes"/>
          <p:cNvSpPr/>
          <p:nvPr>
            <p:ph idx="2" type="sldImg"/>
          </p:nvPr>
        </p:nvSpPr>
        <p:spPr>
          <a:xfrm>
            <a:off x="706438" y="1155700"/>
            <a:ext cx="55419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7313bd3266_0_102:notes"/>
          <p:cNvSpPr txBox="1"/>
          <p:nvPr>
            <p:ph idx="1" type="body"/>
          </p:nvPr>
        </p:nvSpPr>
        <p:spPr>
          <a:xfrm>
            <a:off x="695484" y="4447153"/>
            <a:ext cx="55638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25" spcFirstLastPara="1" rIns="92525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7313bd3266_0_102:notes"/>
          <p:cNvSpPr txBox="1"/>
          <p:nvPr>
            <p:ph idx="12" type="sldNum"/>
          </p:nvPr>
        </p:nvSpPr>
        <p:spPr>
          <a:xfrm>
            <a:off x="3939466" y="8777193"/>
            <a:ext cx="3013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25" spcFirstLastPara="1" rIns="92525" wrap="square" tIns="46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79414" y="669758"/>
            <a:ext cx="11430000" cy="3662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79414" y="1074512"/>
            <a:ext cx="11430000" cy="172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08610" lvl="0" marL="457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60"/>
              <a:buChar char="+"/>
              <a:defRPr b="1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+"/>
              <a:defRPr/>
            </a:lvl2pPr>
            <a:lvl3pPr indent="-33146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+"/>
              <a:defRPr/>
            </a:lvl3pPr>
            <a:lvl4pPr indent="-33146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+"/>
              <a:defRPr/>
            </a:lvl4pPr>
            <a:lvl5pPr indent="-33147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+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4"/>
          <p:cNvSpPr txBox="1"/>
          <p:nvPr>
            <p:ph type="title"/>
          </p:nvPr>
        </p:nvSpPr>
        <p:spPr>
          <a:xfrm>
            <a:off x="924600" y="531707"/>
            <a:ext cx="10365000" cy="5107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Arial"/>
              <a:buNone/>
              <a:defRPr sz="58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/>
        </p:nvSpPr>
        <p:spPr>
          <a:xfrm>
            <a:off x="838053" y="2126242"/>
            <a:ext cx="10332944" cy="236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Arial"/>
              <a:buNone/>
            </a:pPr>
            <a:r>
              <a:t/>
            </a:r>
            <a:endParaRPr b="0" i="0" sz="5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915000" y="4736167"/>
            <a:ext cx="10365000" cy="941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6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2" type="body"/>
          </p:nvPr>
        </p:nvSpPr>
        <p:spPr>
          <a:xfrm>
            <a:off x="915000" y="5202767"/>
            <a:ext cx="10365000" cy="730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389619" y="554404"/>
            <a:ext cx="7236317" cy="954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389619" y="554404"/>
            <a:ext cx="7236317" cy="954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391630" y="1744834"/>
            <a:ext cx="8790471" cy="440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861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TR"/>
              <a:buChar char="+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861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TR"/>
              <a:buChar char="+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TR"/>
              <a:buChar char="+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TR"/>
              <a:buChar char="+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861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TR"/>
              <a:buChar char="+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1" type="ftr"/>
          </p:nvPr>
        </p:nvSpPr>
        <p:spPr>
          <a:xfrm>
            <a:off x="394114" y="6599591"/>
            <a:ext cx="4523961" cy="257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/>
          <p:nvPr/>
        </p:nvSpPr>
        <p:spPr>
          <a:xfrm>
            <a:off x="11807688" y="776"/>
            <a:ext cx="384313" cy="6858000"/>
          </a:xfrm>
          <a:prstGeom prst="rect">
            <a:avLst/>
          </a:prstGeom>
          <a:solidFill>
            <a:srgbClr val="0914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944387" y="6024944"/>
            <a:ext cx="104274" cy="110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2"/>
          <p:cNvCxnSpPr/>
          <p:nvPr/>
        </p:nvCxnSpPr>
        <p:spPr>
          <a:xfrm>
            <a:off x="11902319" y="6478303"/>
            <a:ext cx="20005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12"/>
          <p:cNvSpPr/>
          <p:nvPr/>
        </p:nvSpPr>
        <p:spPr>
          <a:xfrm rot="-5400000">
            <a:off x="10916487" y="1128048"/>
            <a:ext cx="215315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2024 Accenture.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11804367" y="6477992"/>
            <a:ext cx="3843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 b="0" l="1" r="68821" t="-901"/>
          <a:stretch/>
        </p:blipFill>
        <p:spPr>
          <a:xfrm>
            <a:off x="11913939" y="6181028"/>
            <a:ext cx="171810" cy="2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/>
          <p:nvPr/>
        </p:nvSpPr>
        <p:spPr>
          <a:xfrm>
            <a:off x="12027041" y="6278356"/>
            <a:ext cx="74556" cy="142801"/>
          </a:xfrm>
          <a:prstGeom prst="rect">
            <a:avLst/>
          </a:prstGeom>
          <a:solidFill>
            <a:srgbClr val="0914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DE53C"/>
          </p15:clr>
        </p15:guide>
        <p15:guide id="2" pos="3737">
          <p15:clr>
            <a:srgbClr val="FDE53C"/>
          </p15:clr>
        </p15:guide>
        <p15:guide id="3" pos="2400">
          <p15:clr>
            <a:srgbClr val="5ACBF0"/>
          </p15:clr>
        </p15:guide>
        <p15:guide id="4" pos="5046">
          <p15:clr>
            <a:srgbClr val="5ACBF0"/>
          </p15:clr>
        </p15:guide>
        <p15:guide id="5" pos="242">
          <p15:clr>
            <a:srgbClr val="547EBF"/>
          </p15:clr>
        </p15:guide>
        <p15:guide id="6" pos="7212">
          <p15:clr>
            <a:srgbClr val="547EBF"/>
          </p15:clr>
        </p15:guide>
        <p15:guide id="7" pos="2644">
          <p15:clr>
            <a:srgbClr val="5ACBF0"/>
          </p15:clr>
        </p15:guide>
        <p15:guide id="8" pos="4810">
          <p15:clr>
            <a:srgbClr val="5ACBF0"/>
          </p15:clr>
        </p15:guide>
        <p15:guide id="9" pos="1855">
          <p15:clr>
            <a:srgbClr val="C35EA4"/>
          </p15:clr>
        </p15:guide>
        <p15:guide id="10" pos="2033">
          <p15:clr>
            <a:srgbClr val="C35EA4"/>
          </p15:clr>
        </p15:guide>
        <p15:guide id="11" pos="3648">
          <p15:clr>
            <a:srgbClr val="C35EA4"/>
          </p15:clr>
        </p15:guide>
        <p15:guide id="12" pos="3825">
          <p15:clr>
            <a:srgbClr val="C35EA4"/>
          </p15:clr>
        </p15:guide>
        <p15:guide id="13" pos="5436">
          <p15:clr>
            <a:srgbClr val="C35EA4"/>
          </p15:clr>
        </p15:guide>
        <p15:guide id="14" pos="5592">
          <p15:clr>
            <a:srgbClr val="C35EA4"/>
          </p15:clr>
        </p15:guide>
        <p15:guide id="15" pos="1500">
          <p15:clr>
            <a:srgbClr val="FBAE40"/>
          </p15:clr>
        </p15:guide>
        <p15:guide id="16" pos="1668">
          <p15:clr>
            <a:srgbClr val="FBAE40"/>
          </p15:clr>
        </p15:guide>
        <p15:guide id="17" pos="2930">
          <p15:clr>
            <a:srgbClr val="FBAE40"/>
          </p15:clr>
        </p15:guide>
        <p15:guide id="18" pos="4356">
          <p15:clr>
            <a:srgbClr val="FBAE40"/>
          </p15:clr>
        </p15:guide>
        <p15:guide id="19" pos="3098">
          <p15:clr>
            <a:srgbClr val="FBAE40"/>
          </p15:clr>
        </p15:guide>
        <p15:guide id="20" pos="4536">
          <p15:clr>
            <a:srgbClr val="FBAE40"/>
          </p15:clr>
        </p15:guide>
        <p15:guide id="21" pos="5784">
          <p15:clr>
            <a:srgbClr val="FBAE40"/>
          </p15:clr>
        </p15:guide>
        <p15:guide id="22" pos="5955">
          <p15:clr>
            <a:srgbClr val="FBAE40"/>
          </p15:clr>
        </p15:guide>
        <p15:guide id="23" orient="horz" pos="200">
          <p15:clr>
            <a:srgbClr val="547EBF"/>
          </p15:clr>
        </p15:guide>
        <p15:guide id="24" orient="horz" pos="4120">
          <p15:clr>
            <a:srgbClr val="547EBF"/>
          </p15:clr>
        </p15:guide>
        <p15:guide id="25" orient="horz" pos="1097">
          <p15:clr>
            <a:srgbClr val="A4A3A4"/>
          </p15:clr>
        </p15:guide>
        <p15:guide id="26" orient="horz" pos="94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hyperlink" Target="https://www.episcopalrelief.org/resource/a-season-of-resilience-emergency-preparedness-kits/" TargetMode="External"/><Relationship Id="rId6" Type="http://schemas.openxmlformats.org/officeDocument/2006/relationships/hyperlink" Target="https://www.diocesewnc.org/helene" TargetMode="External"/><Relationship Id="rId7" Type="http://schemas.openxmlformats.org/officeDocument/2006/relationships/hyperlink" Target="https://www.choctawnation.com/about/first-72-on-you/'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688" y="2386563"/>
            <a:ext cx="1600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7012" y="2386575"/>
            <a:ext cx="4559698" cy="24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>
          <a:blip r:embed="rId6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313bd3266_0_138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4" name="Google Shape;144;g37313bd3266_0_138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7313bd3266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g37313bd3266_0_138"/>
          <p:cNvGrpSpPr/>
          <p:nvPr/>
        </p:nvGrpSpPr>
        <p:grpSpPr>
          <a:xfrm>
            <a:off x="535425" y="1436700"/>
            <a:ext cx="10721737" cy="5210306"/>
            <a:chOff x="6037687" y="2074664"/>
            <a:chExt cx="3865500" cy="351300"/>
          </a:xfrm>
        </p:grpSpPr>
        <p:sp>
          <p:nvSpPr>
            <p:cNvPr id="147" name="Google Shape;147;g37313bd3266_0_138"/>
            <p:cNvSpPr/>
            <p:nvPr/>
          </p:nvSpPr>
          <p:spPr>
            <a:xfrm>
              <a:off x="6037687" y="2074664"/>
              <a:ext cx="3865500" cy="351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37313bd3266_0_138"/>
            <p:cNvSpPr txBox="1"/>
            <p:nvPr/>
          </p:nvSpPr>
          <p:spPr>
            <a:xfrm>
              <a:off x="6552622" y="2079373"/>
              <a:ext cx="3073500" cy="34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EMERGENCY KIT (FOR 1 ADULT)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HEALTH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A week’s supply of medication and vitamins.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8288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Health Items - first aid kit, thermometer, allergy and pain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medication, menstrual supplies, gloves, hand sanitizer, spare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glasses or contacts, K95 masks. 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Toiletries - may include comb, soap, shampoo, deodorant,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washcloth or a small towel.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1 roll of toilet paper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313bd3266_0_221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5" name="Google Shape;155;g37313bd3266_0_221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37313bd3266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g37313bd3266_0_221"/>
          <p:cNvGrpSpPr/>
          <p:nvPr/>
        </p:nvGrpSpPr>
        <p:grpSpPr>
          <a:xfrm>
            <a:off x="535425" y="1436700"/>
            <a:ext cx="10721737" cy="5210306"/>
            <a:chOff x="6037687" y="2074664"/>
            <a:chExt cx="3865500" cy="351300"/>
          </a:xfrm>
        </p:grpSpPr>
        <p:sp>
          <p:nvSpPr>
            <p:cNvPr id="158" name="Google Shape;158;g37313bd3266_0_221"/>
            <p:cNvSpPr/>
            <p:nvPr/>
          </p:nvSpPr>
          <p:spPr>
            <a:xfrm>
              <a:off x="6037687" y="2074664"/>
              <a:ext cx="3865500" cy="351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37313bd3266_0_221"/>
            <p:cNvSpPr txBox="1"/>
            <p:nvPr/>
          </p:nvSpPr>
          <p:spPr>
            <a:xfrm>
              <a:off x="6552622" y="2079373"/>
              <a:ext cx="3073500" cy="25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EMERGENCY KIT (FOR 1 ADULT)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HEALTH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Hot Hands, blankets, etc. to stay warm. Poncho, umbrella to stay dry.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Extra set of clothes stored in a plastic bag.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Sunscreen, bugspray, lotion. 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60" name="Google Shape;160;g37313bd3266_0_221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313bd3266_0_170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g37313bd3266_0_170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7313bd3266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g37313bd3266_0_170"/>
          <p:cNvGrpSpPr/>
          <p:nvPr/>
        </p:nvGrpSpPr>
        <p:grpSpPr>
          <a:xfrm>
            <a:off x="535425" y="1436700"/>
            <a:ext cx="10721737" cy="5210306"/>
            <a:chOff x="6037687" y="2074664"/>
            <a:chExt cx="3865500" cy="351300"/>
          </a:xfrm>
        </p:grpSpPr>
        <p:sp>
          <p:nvSpPr>
            <p:cNvPr id="170" name="Google Shape;170;g37313bd3266_0_170"/>
            <p:cNvSpPr/>
            <p:nvPr/>
          </p:nvSpPr>
          <p:spPr>
            <a:xfrm>
              <a:off x="6037687" y="2074664"/>
              <a:ext cx="3865500" cy="351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7313bd3266_0_170"/>
            <p:cNvSpPr txBox="1"/>
            <p:nvPr/>
          </p:nvSpPr>
          <p:spPr>
            <a:xfrm>
              <a:off x="6333050" y="2079373"/>
              <a:ext cx="3495600" cy="34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EMERGENCY KIT (FOR 1 ADULT)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TOOLS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Cell phone charger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Charging supplies- solar, batteries, generators.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Basic tools- screwdriver, utility knife, pliers, and duct tape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Pen, marker, notebook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Disinfecting wipes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Whistle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Flashlight with extra set of batteries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Scissors 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Matches 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72" name="Google Shape;172;g37313bd3266_0_170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313bd3266_0_44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church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9" name="Google Shape;179;g37313bd3266_0_44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37313bd3266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g37313bd3266_0_44"/>
          <p:cNvGrpSpPr/>
          <p:nvPr/>
        </p:nvGrpSpPr>
        <p:grpSpPr>
          <a:xfrm>
            <a:off x="1724939" y="1677358"/>
            <a:ext cx="3634957" cy="3395915"/>
            <a:chOff x="1293736" y="1258050"/>
            <a:chExt cx="2726286" cy="2547000"/>
          </a:xfrm>
        </p:grpSpPr>
        <p:sp>
          <p:nvSpPr>
            <p:cNvPr id="182" name="Google Shape;182;g37313bd3266_0_4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g37313bd3266_0_44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rotWithShape="0" algn="tl" dir="5400000" dist="67733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6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g37313bd3266_0_44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Appoint a Disaster Planning Team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g37313bd3266_0_44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" name="Google Shape;186;g37313bd3266_0_44"/>
          <p:cNvGrpSpPr/>
          <p:nvPr/>
        </p:nvGrpSpPr>
        <p:grpSpPr>
          <a:xfrm>
            <a:off x="4271838" y="1677358"/>
            <a:ext cx="3395915" cy="3395915"/>
            <a:chOff x="3203958" y="1258050"/>
            <a:chExt cx="2547000" cy="2547000"/>
          </a:xfrm>
        </p:grpSpPr>
        <p:sp>
          <p:nvSpPr>
            <p:cNvPr id="187" name="Google Shape;187;g37313bd3266_0_44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37313bd3266_0_44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rotWithShape="0" algn="tl" dir="5400000" dist="67733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6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g37313bd3266_0_44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Outline a Disaster Response Plan/Assign Duties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g37313bd3266_0_44"/>
          <p:cNvGrpSpPr/>
          <p:nvPr/>
        </p:nvGrpSpPr>
        <p:grpSpPr>
          <a:xfrm>
            <a:off x="6831798" y="1677358"/>
            <a:ext cx="3395915" cy="3395915"/>
            <a:chOff x="5123977" y="1258050"/>
            <a:chExt cx="2547000" cy="2547000"/>
          </a:xfrm>
        </p:grpSpPr>
        <p:sp>
          <p:nvSpPr>
            <p:cNvPr id="191" name="Google Shape;191;g37313bd3266_0_44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g37313bd3266_0_44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rotWithShape="0" algn="tl" dir="5400000" dist="67733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07A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600">
                <a:solidFill>
                  <a:srgbClr val="307A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g37313bd3266_0_44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Connect with Dio Disaster Response Team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4" name="Google Shape;194;g37313bd3266_0_44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313bd3266_0_473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church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1" name="Google Shape;201;g37313bd3266_0_473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37313bd3266_0_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7313bd3266_0_473"/>
          <p:cNvSpPr txBox="1"/>
          <p:nvPr/>
        </p:nvSpPr>
        <p:spPr>
          <a:xfrm>
            <a:off x="947542" y="1831088"/>
            <a:ext cx="2672333" cy="839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Congregation</a:t>
            </a:r>
            <a:r>
              <a:rPr lang="en-US" sz="59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59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4" name="Google Shape;204;g37313bd3266_0_473"/>
          <p:cNvSpPr/>
          <p:nvPr/>
        </p:nvSpPr>
        <p:spPr>
          <a:xfrm>
            <a:off x="3719621" y="1764175"/>
            <a:ext cx="6962226" cy="975576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1453"/>
              </a:solidFill>
            </a:endParaRPr>
          </a:p>
        </p:txBody>
      </p:sp>
      <p:sp>
        <p:nvSpPr>
          <p:cNvPr id="205" name="Google Shape;205;g37313bd3266_0_473"/>
          <p:cNvSpPr txBox="1"/>
          <p:nvPr/>
        </p:nvSpPr>
        <p:spPr>
          <a:xfrm>
            <a:off x="3885754" y="1876540"/>
            <a:ext cx="6354241" cy="767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Make </a:t>
            </a: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parishioner</a:t>
            </a: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 contact list (electronic &amp; physical copy), note those with special needs or special skills.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37313bd3266_0_473"/>
          <p:cNvSpPr txBox="1"/>
          <p:nvPr/>
        </p:nvSpPr>
        <p:spPr>
          <a:xfrm>
            <a:off x="-158515" y="2589425"/>
            <a:ext cx="3620309" cy="839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Safety</a:t>
            </a:r>
            <a:endParaRPr sz="30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7" name="Google Shape;207;g37313bd3266_0_473"/>
          <p:cNvSpPr/>
          <p:nvPr/>
        </p:nvSpPr>
        <p:spPr>
          <a:xfrm>
            <a:off x="3719623" y="2943293"/>
            <a:ext cx="6480238" cy="975576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1453"/>
              </a:solidFill>
            </a:endParaRPr>
          </a:p>
        </p:txBody>
      </p:sp>
      <p:sp>
        <p:nvSpPr>
          <p:cNvPr id="208" name="Google Shape;208;g37313bd3266_0_473"/>
          <p:cNvSpPr txBox="1"/>
          <p:nvPr/>
        </p:nvSpPr>
        <p:spPr>
          <a:xfrm>
            <a:off x="3885752" y="3218714"/>
            <a:ext cx="5830654" cy="44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Make a communication plan for who will check in with whom after the event (i.e. Priest call A-G, Deacon H-M, Senior Warden N-S, Junior Warden T-Z).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9" name="Google Shape;209;g37313bd3266_0_473"/>
          <p:cNvGrpSpPr/>
          <p:nvPr/>
        </p:nvGrpSpPr>
        <p:grpSpPr>
          <a:xfrm>
            <a:off x="3719624" y="4118064"/>
            <a:ext cx="5996650" cy="975576"/>
            <a:chOff x="2789787" y="3088625"/>
            <a:chExt cx="4497600" cy="731700"/>
          </a:xfrm>
        </p:grpSpPr>
        <p:sp>
          <p:nvSpPr>
            <p:cNvPr id="210" name="Google Shape;210;g37313bd3266_0_473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91453"/>
                </a:solidFill>
              </a:endParaRPr>
            </a:p>
          </p:txBody>
        </p:sp>
        <p:sp>
          <p:nvSpPr>
            <p:cNvPr id="211" name="Google Shape;211;g37313bd3266_0_473"/>
            <p:cNvSpPr txBox="1"/>
            <p:nvPr/>
          </p:nvSpPr>
          <p:spPr>
            <a:xfrm>
              <a:off x="2914385" y="3295189"/>
              <a:ext cx="4239000" cy="3306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91453"/>
                  </a:solidFill>
                  <a:latin typeface="Roboto"/>
                  <a:ea typeface="Roboto"/>
                  <a:cs typeface="Roboto"/>
                  <a:sym typeface="Roboto"/>
                </a:rPr>
                <a:t>Designate a </a:t>
              </a:r>
              <a:r>
                <a:rPr lang="en-US" sz="1600">
                  <a:solidFill>
                    <a:srgbClr val="091453"/>
                  </a:solidFill>
                  <a:latin typeface="Roboto"/>
                  <a:ea typeface="Roboto"/>
                  <a:cs typeface="Roboto"/>
                  <a:sym typeface="Roboto"/>
                </a:rPr>
                <a:t>backup</a:t>
              </a:r>
              <a:r>
                <a:rPr lang="en-US" sz="1600">
                  <a:solidFill>
                    <a:srgbClr val="091453"/>
                  </a:solidFill>
                  <a:latin typeface="Roboto"/>
                  <a:ea typeface="Roboto"/>
                  <a:cs typeface="Roboto"/>
                  <a:sym typeface="Roboto"/>
                </a:rPr>
                <a:t> for comms plan in case someone is unavailable. </a:t>
              </a:r>
              <a:endParaRPr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" name="Google Shape;212;g37313bd3266_0_473"/>
          <p:cNvGrpSpPr/>
          <p:nvPr/>
        </p:nvGrpSpPr>
        <p:grpSpPr>
          <a:xfrm>
            <a:off x="3802749" y="5419314"/>
            <a:ext cx="5996650" cy="975576"/>
            <a:chOff x="2789787" y="3088625"/>
            <a:chExt cx="4497600" cy="731700"/>
          </a:xfrm>
        </p:grpSpPr>
        <p:sp>
          <p:nvSpPr>
            <p:cNvPr id="213" name="Google Shape;213;g37313bd3266_0_473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91453"/>
                </a:solidFill>
              </a:endParaRPr>
            </a:p>
          </p:txBody>
        </p:sp>
        <p:sp>
          <p:nvSpPr>
            <p:cNvPr id="214" name="Google Shape;214;g37313bd3266_0_473"/>
            <p:cNvSpPr txBox="1"/>
            <p:nvPr/>
          </p:nvSpPr>
          <p:spPr>
            <a:xfrm>
              <a:off x="2914385" y="3295189"/>
              <a:ext cx="4239000" cy="3306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91453"/>
                  </a:solidFill>
                  <a:latin typeface="Roboto"/>
                  <a:ea typeface="Roboto"/>
                  <a:cs typeface="Roboto"/>
                  <a:sym typeface="Roboto"/>
                </a:rPr>
                <a:t>Know your neighbors &amp; local community organizations.</a:t>
              </a:r>
              <a:r>
                <a:rPr lang="en-US" sz="1600">
                  <a:solidFill>
                    <a:srgbClr val="09145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15" name="Google Shape;215;g37313bd3266_0_473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313bd3266_0_505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church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2" name="Google Shape;222;g37313bd3266_0_505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37313bd3266_0_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7313bd3266_0_505"/>
          <p:cNvSpPr txBox="1"/>
          <p:nvPr/>
        </p:nvSpPr>
        <p:spPr>
          <a:xfrm>
            <a:off x="947542" y="1831088"/>
            <a:ext cx="26724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Financial Aid </a:t>
            </a:r>
            <a:r>
              <a:rPr lang="en-US" sz="59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59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5" name="Google Shape;225;g37313bd3266_0_505"/>
          <p:cNvSpPr/>
          <p:nvPr/>
        </p:nvSpPr>
        <p:spPr>
          <a:xfrm>
            <a:off x="3719625" y="1459375"/>
            <a:ext cx="6962100" cy="466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1453"/>
              </a:solidFill>
            </a:endParaRPr>
          </a:p>
        </p:txBody>
      </p:sp>
      <p:sp>
        <p:nvSpPr>
          <p:cNvPr id="226" name="Google Shape;226;g37313bd3266_0_505"/>
          <p:cNvSpPr txBox="1"/>
          <p:nvPr/>
        </p:nvSpPr>
        <p:spPr>
          <a:xfrm>
            <a:off x="3885750" y="1593341"/>
            <a:ext cx="63543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Create PDF file for all important documents such as: </a:t>
            </a:r>
            <a:endParaRPr b="1"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Articles of Incorporation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Parish By-Laws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Insurance Policies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Minutes of Meetings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Key Files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Parish Records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Service Attendance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Parish Directory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Passwords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Comms system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Emergency Contact numbers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Copies of key financial records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37313bd3266_0_505"/>
          <p:cNvSpPr txBox="1"/>
          <p:nvPr/>
        </p:nvSpPr>
        <p:spPr>
          <a:xfrm>
            <a:off x="-158515" y="2589425"/>
            <a:ext cx="36204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&amp; Admin</a:t>
            </a:r>
            <a:endParaRPr sz="30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28" name="Google Shape;228;g37313bd3266_0_505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152400" y="6942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313bd3266_0_521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church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5" name="Google Shape;235;g37313bd3266_0_521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37313bd3266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7313bd3266_0_521"/>
          <p:cNvSpPr txBox="1"/>
          <p:nvPr/>
        </p:nvSpPr>
        <p:spPr>
          <a:xfrm>
            <a:off x="540526" y="1831100"/>
            <a:ext cx="30795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Church Building</a:t>
            </a: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59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59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8" name="Google Shape;238;g37313bd3266_0_521"/>
          <p:cNvSpPr/>
          <p:nvPr/>
        </p:nvSpPr>
        <p:spPr>
          <a:xfrm>
            <a:off x="3719625" y="1459375"/>
            <a:ext cx="6962100" cy="466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1453"/>
              </a:solidFill>
            </a:endParaRPr>
          </a:p>
        </p:txBody>
      </p:sp>
      <p:sp>
        <p:nvSpPr>
          <p:cNvPr id="239" name="Google Shape;239;g37313bd3266_0_521"/>
          <p:cNvSpPr txBox="1"/>
          <p:nvPr/>
        </p:nvSpPr>
        <p:spPr>
          <a:xfrm>
            <a:off x="3885750" y="1593341"/>
            <a:ext cx="63543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Draw and post a chart of facilities to show hook-up &amp; shut-off points for all utilities:</a:t>
            </a:r>
            <a:endParaRPr b="1"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Water connection &amp; shut-off valves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Electricity service entrance and master fuse breaker box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Telephone and computer connection service entrance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Natural gas service connection and master valve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Security system control connection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Take pictures and/or video of all areas inside and outside of church to show pre-disaster condition. Keep them on file and current. </a:t>
            </a:r>
            <a:endParaRPr b="1"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37313bd3266_0_521"/>
          <p:cNvSpPr txBox="1"/>
          <p:nvPr/>
        </p:nvSpPr>
        <p:spPr>
          <a:xfrm>
            <a:off x="-158515" y="2589425"/>
            <a:ext cx="36204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Safety</a:t>
            </a:r>
            <a:endParaRPr sz="30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41" name="Google Shape;241;g37313bd3266_0_521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313bd3266_0_532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church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8" name="Google Shape;248;g37313bd3266_0_532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37313bd3266_0_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7313bd3266_0_532"/>
          <p:cNvSpPr txBox="1"/>
          <p:nvPr/>
        </p:nvSpPr>
        <p:spPr>
          <a:xfrm>
            <a:off x="540526" y="1831100"/>
            <a:ext cx="30795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Insurance &amp;</a:t>
            </a: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59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59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1" name="Google Shape;251;g37313bd3266_0_532"/>
          <p:cNvSpPr/>
          <p:nvPr/>
        </p:nvSpPr>
        <p:spPr>
          <a:xfrm>
            <a:off x="3719625" y="1459375"/>
            <a:ext cx="6962100" cy="466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1453"/>
              </a:solidFill>
            </a:endParaRPr>
          </a:p>
        </p:txBody>
      </p:sp>
      <p:sp>
        <p:nvSpPr>
          <p:cNvPr id="252" name="Google Shape;252;g37313bd3266_0_532"/>
          <p:cNvSpPr txBox="1"/>
          <p:nvPr/>
        </p:nvSpPr>
        <p:spPr>
          <a:xfrm>
            <a:off x="3885750" y="1593341"/>
            <a:ext cx="63543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Take pictures of any damage as soon as conditions are safe to do so.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If you are not going to go with insurance endorsed contractors, make sure to secure three bids.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453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Save and file any communications received from Church Insurance, especially settlement letters (which may be physical letters or emails.)</a:t>
            </a:r>
            <a:r>
              <a:rPr lang="en-US" sz="1600">
                <a:solidFill>
                  <a:srgbClr val="0914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0914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37313bd3266_0_532"/>
          <p:cNvSpPr txBox="1"/>
          <p:nvPr/>
        </p:nvSpPr>
        <p:spPr>
          <a:xfrm>
            <a:off x="-158515" y="2589425"/>
            <a:ext cx="36204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9145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Rebuilding</a:t>
            </a:r>
            <a:endParaRPr sz="3000">
              <a:solidFill>
                <a:srgbClr val="0914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54" name="Google Shape;254;g37313bd3266_0_532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7313bd3266_0_210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additional resources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1" name="Google Shape;261;g37313bd3266_0_210"/>
          <p:cNvSpPr txBox="1"/>
          <p:nvPr/>
        </p:nvSpPr>
        <p:spPr>
          <a:xfrm>
            <a:off x="366702" y="1394501"/>
            <a:ext cx="11059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</a:t>
            </a: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2800">
                <a:solidFill>
                  <a:schemeClr val="lt1"/>
                </a:solidFill>
              </a:rPr>
              <a:t>H</a:t>
            </a:r>
            <a:r>
              <a:rPr i="1" lang="en-US" sz="2800">
                <a:solidFill>
                  <a:schemeClr val="dk2"/>
                </a:solidFill>
              </a:rPr>
              <a:t>How Episcopal Relief &amp; Development Helps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37313bd3266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g37313bd3266_0_210"/>
          <p:cNvGrpSpPr/>
          <p:nvPr/>
        </p:nvGrpSpPr>
        <p:grpSpPr>
          <a:xfrm rot="2700000">
            <a:off x="545930" y="937947"/>
            <a:ext cx="3756607" cy="3395967"/>
            <a:chOff x="1293736" y="1258050"/>
            <a:chExt cx="2817482" cy="2547000"/>
          </a:xfrm>
        </p:grpSpPr>
        <p:sp>
          <p:nvSpPr>
            <p:cNvPr id="264" name="Google Shape;264;g37313bd3266_0_21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g37313bd3266_0_210"/>
            <p:cNvSpPr/>
            <p:nvPr/>
          </p:nvSpPr>
          <p:spPr>
            <a:xfrm rot="-2700000">
              <a:off x="1510773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rotWithShape="0" algn="tl" dir="5400000" dist="67733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6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g37313bd3266_0_21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Immediate Recovery 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g37313bd3266_0_210"/>
            <p:cNvSpPr txBox="1"/>
            <p:nvPr/>
          </p:nvSpPr>
          <p:spPr>
            <a:xfrm rot="-2700000">
              <a:off x="1940817" y="2505089"/>
              <a:ext cx="2332604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Emergency grants get distributed, intended for community not just congregants, helps with immediate needs: food, water, money, etc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" name="Google Shape;268;g37313bd3266_0_210"/>
          <p:cNvGrpSpPr/>
          <p:nvPr/>
        </p:nvGrpSpPr>
        <p:grpSpPr>
          <a:xfrm rot="2700000">
            <a:off x="3491278" y="2691644"/>
            <a:ext cx="3705211" cy="3446323"/>
            <a:chOff x="3203958" y="1258050"/>
            <a:chExt cx="2778935" cy="2584767"/>
          </a:xfrm>
        </p:grpSpPr>
        <p:sp>
          <p:nvSpPr>
            <p:cNvPr id="269" name="Google Shape;269;g37313bd3266_0_21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g37313bd3266_0_210"/>
            <p:cNvSpPr/>
            <p:nvPr/>
          </p:nvSpPr>
          <p:spPr>
            <a:xfrm rot="-2700000">
              <a:off x="3420927" y="3205520"/>
              <a:ext cx="373777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rotWithShape="0" algn="tl" dir="5400000" dist="67733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6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g37313bd3266_0_21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Long-Term Recovery 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g37313bd3266_0_210"/>
            <p:cNvSpPr txBox="1"/>
            <p:nvPr/>
          </p:nvSpPr>
          <p:spPr>
            <a:xfrm rot="-2700000">
              <a:off x="3749118" y="2558757"/>
              <a:ext cx="2406850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Congregational grants, utilizes gifts of the church (people, place, posture), long-term needs like shelter, relocation, repair, aid, etc.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273;g37313bd3266_0_210"/>
          <p:cNvGrpSpPr/>
          <p:nvPr/>
        </p:nvGrpSpPr>
        <p:grpSpPr>
          <a:xfrm rot="2700000">
            <a:off x="7636077" y="1408663"/>
            <a:ext cx="3635013" cy="3395967"/>
            <a:chOff x="5123977" y="1258050"/>
            <a:chExt cx="2726286" cy="2547000"/>
          </a:xfrm>
        </p:grpSpPr>
        <p:sp>
          <p:nvSpPr>
            <p:cNvPr id="274" name="Google Shape;274;g37313bd3266_0_21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g37313bd3266_0_210"/>
            <p:cNvSpPr/>
            <p:nvPr/>
          </p:nvSpPr>
          <p:spPr>
            <a:xfrm rot="-2700000">
              <a:off x="5341013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rotWithShape="0" algn="tl" dir="5400000" dist="67733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07A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600">
                <a:solidFill>
                  <a:srgbClr val="307A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g37313bd3266_0_21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Community-Based Response: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g37313bd3266_0_21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How can you leverage the gifts/assets of your congregation to meet post-disaster needs?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210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Does your parish have connections with </a:t>
              </a:r>
              <a:r>
                <a:rPr lang="en-US" sz="1100" u="sng">
                  <a:latin typeface="Roboto"/>
                  <a:ea typeface="Roboto"/>
                  <a:cs typeface="Roboto"/>
                  <a:sym typeface="Roboto"/>
                </a:rPr>
                <a:t>organizations</a:t>
              </a:r>
              <a:r>
                <a:rPr i="1" lang="en-US" sz="1100" u="sng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that serve historically marginalized or underserved communities?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Make relationships with these organizations before a disaster! 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78" name="Google Shape;278;g37313bd3266_0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91673"/>
            <a:ext cx="2792425" cy="125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37313bd3266_0_546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152400" y="69425"/>
            <a:ext cx="11967150" cy="6946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7313bd3266_0_546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additional resources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6" name="Google Shape;286;g37313bd3266_0_546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37313bd3266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g37313bd3266_0_546"/>
          <p:cNvGrpSpPr/>
          <p:nvPr/>
        </p:nvGrpSpPr>
        <p:grpSpPr>
          <a:xfrm>
            <a:off x="535426" y="1436703"/>
            <a:ext cx="10721737" cy="4738664"/>
            <a:chOff x="6037687" y="2074664"/>
            <a:chExt cx="3865500" cy="319500"/>
          </a:xfrm>
        </p:grpSpPr>
        <p:sp>
          <p:nvSpPr>
            <p:cNvPr id="289" name="Google Shape;289;g37313bd3266_0_546"/>
            <p:cNvSpPr/>
            <p:nvPr/>
          </p:nvSpPr>
          <p:spPr>
            <a:xfrm>
              <a:off x="6037687" y="2074664"/>
              <a:ext cx="3865500" cy="319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37313bd3266_0_546"/>
            <p:cNvSpPr txBox="1"/>
            <p:nvPr/>
          </p:nvSpPr>
          <p:spPr>
            <a:xfrm>
              <a:off x="6381492" y="2102628"/>
              <a:ext cx="3204000" cy="232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chemeClr val="lt1"/>
                  </a:solidFill>
                </a:rPr>
                <a:t>Episcopal Relief &amp; Development : </a:t>
              </a:r>
              <a:r>
                <a:rPr b="1" i="1" lang="en-US" sz="2400" u="sng">
                  <a:solidFill>
                    <a:schemeClr val="hlink"/>
                  </a:solidFill>
                  <a:hlinkClick r:id="rId5"/>
                </a:rPr>
                <a:t>A Season of Resilience</a:t>
              </a:r>
              <a:endParaRPr b="1" i="1" sz="24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1" sz="24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chemeClr val="lt1"/>
                  </a:solidFill>
                </a:rPr>
                <a:t>Episcopal Diocese of WNC: </a:t>
              </a:r>
              <a:r>
                <a:rPr b="1" lang="en-US" sz="2400" u="sng">
                  <a:solidFill>
                    <a:schemeClr val="hlink"/>
                  </a:solidFill>
                  <a:hlinkClick r:id="rId6"/>
                </a:rPr>
                <a:t>Relief &amp; Recovery Hub</a:t>
              </a:r>
              <a:endParaRPr b="1" sz="24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chemeClr val="lt1"/>
                  </a:solidFill>
                </a:rPr>
                <a:t>Choctaw Nation of OK: </a:t>
              </a:r>
              <a:r>
                <a:rPr b="1" lang="en-US" sz="2400" u="sng">
                  <a:solidFill>
                    <a:schemeClr val="hlink"/>
                  </a:solidFill>
                  <a:hlinkClick r:id="rId7"/>
                </a:rPr>
                <a:t>First 72 on You</a:t>
              </a:r>
              <a:r>
                <a:rPr b="1" lang="en-US" sz="2400">
                  <a:solidFill>
                    <a:schemeClr val="lt1"/>
                  </a:solidFill>
                </a:rPr>
                <a:t> </a:t>
              </a:r>
              <a:endParaRPr b="1" sz="24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37313bd3266_0_0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7313bd3266_0_0"/>
          <p:cNvSpPr txBox="1"/>
          <p:nvPr>
            <p:ph type="title"/>
          </p:nvPr>
        </p:nvSpPr>
        <p:spPr>
          <a:xfrm>
            <a:off x="379414" y="669758"/>
            <a:ext cx="11430000" cy="344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Agenda </a:t>
            </a:r>
            <a:endParaRPr b="1"/>
          </a:p>
        </p:txBody>
      </p:sp>
      <p:sp>
        <p:nvSpPr>
          <p:cNvPr id="48" name="Google Shape;48;g37313bd3266_0_0"/>
          <p:cNvSpPr txBox="1"/>
          <p:nvPr>
            <p:ph idx="1" type="body"/>
          </p:nvPr>
        </p:nvSpPr>
        <p:spPr>
          <a:xfrm>
            <a:off x="379414" y="1531712"/>
            <a:ext cx="114300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Opening Prayer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Introductions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Disaster Cycle &amp; Emotional Life Cycle of a Disaster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Household Preparedness 101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Church Preparedness 101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Additional Resources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-US" sz="2600"/>
              <a:t>Q&amp;A</a:t>
            </a:r>
            <a:endParaRPr sz="2600"/>
          </a:p>
        </p:txBody>
      </p:sp>
      <p:pic>
        <p:nvPicPr>
          <p:cNvPr id="49" name="Google Shape;49;g37313bd326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7313bd3266_0_588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7" name="Google Shape;297;g37313bd3266_0_588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3087"/>
                </a:solidFill>
              </a:rPr>
              <a:t>Questions? </a:t>
            </a:r>
            <a:endParaRPr b="1" i="0" sz="1400" u="none" cap="none" strike="noStrike">
              <a:solidFill>
                <a:srgbClr val="003087"/>
              </a:solidFill>
            </a:endParaRPr>
          </a:p>
        </p:txBody>
      </p:sp>
      <p:pic>
        <p:nvPicPr>
          <p:cNvPr id="298" name="Google Shape;298;g37313bd3266_0_5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7313bd3266_0_5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688" y="2386563"/>
            <a:ext cx="1600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7313bd3266_0_5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7012" y="2386575"/>
            <a:ext cx="4559698" cy="24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7313bd3266_0_588"/>
          <p:cNvPicPr preferRelativeResize="0"/>
          <p:nvPr/>
        </p:nvPicPr>
        <p:blipFill>
          <a:blip r:embed="rId6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7f7a12d32_0_24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</a:t>
            </a: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opening prayer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6" name="Google Shape;56;g347f7a12d32_0_24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347f7a12d3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g347f7a12d32_0_24"/>
          <p:cNvGrpSpPr/>
          <p:nvPr/>
        </p:nvGrpSpPr>
        <p:grpSpPr>
          <a:xfrm>
            <a:off x="535425" y="1436701"/>
            <a:ext cx="10721737" cy="4738664"/>
            <a:chOff x="6037687" y="2074664"/>
            <a:chExt cx="3865500" cy="319500"/>
          </a:xfrm>
        </p:grpSpPr>
        <p:sp>
          <p:nvSpPr>
            <p:cNvPr id="59" name="Google Shape;59;g347f7a12d32_0_24"/>
            <p:cNvSpPr/>
            <p:nvPr/>
          </p:nvSpPr>
          <p:spPr>
            <a:xfrm>
              <a:off x="6037687" y="2074664"/>
              <a:ext cx="3865500" cy="319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347f7a12d32_0_24"/>
            <p:cNvSpPr txBox="1"/>
            <p:nvPr/>
          </p:nvSpPr>
          <p:spPr>
            <a:xfrm>
              <a:off x="6552622" y="2110683"/>
              <a:ext cx="2799600" cy="17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</a:rPr>
                <a:t>O God, Our times are in your hand. In the midst of uncertainty lead us by your never-failing grace as we seek to be agents of healing and hope. Walk with us through difficult times; watch over us in danger, and give to us a spirit of love and compassion for those who suffer and mourn. And finally, remind us that you have promised never to leave us so that even in the </a:t>
              </a:r>
              <a:r>
                <a:rPr b="1" lang="en-US">
                  <a:solidFill>
                    <a:schemeClr val="lt1"/>
                  </a:solidFill>
                </a:rPr>
                <a:t>valley</a:t>
              </a:r>
              <a:r>
                <a:rPr b="1" lang="en-US">
                  <a:solidFill>
                    <a:schemeClr val="lt1"/>
                  </a:solidFill>
                </a:rPr>
                <a:t> of the shadow of death your love may be felt, through Jesus Christ our Lord. Amen.</a:t>
              </a:r>
              <a:endParaRPr b="1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1" lang="en-US">
                  <a:solidFill>
                    <a:schemeClr val="lt1"/>
                  </a:solidFill>
                </a:rPr>
                <a:t>Prayer for Times of Disaster</a:t>
              </a:r>
              <a:r>
                <a:rPr b="1" lang="en-US">
                  <a:solidFill>
                    <a:schemeClr val="lt1"/>
                  </a:solidFill>
                </a:rPr>
                <a:t> by The Rev. Lyndon Harris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61" name="Google Shape;61;g347f7a12d32_0_24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16400"/>
            <a:ext cx="118147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313bd3266_0_13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introductions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8" name="Google Shape;68;g37313bd3266_0_13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37313bd326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7313bd3266_0_13"/>
          <p:cNvSpPr/>
          <p:nvPr/>
        </p:nvSpPr>
        <p:spPr>
          <a:xfrm>
            <a:off x="535426" y="1436703"/>
            <a:ext cx="10721700" cy="47388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6B6B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g37313bd3266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9475" y="2758350"/>
            <a:ext cx="1354200" cy="13542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B6B6B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2" name="Google Shape;72;g37313bd3266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6475" y="2739750"/>
            <a:ext cx="1391400" cy="13914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B6B6B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3" name="Google Shape;73;g37313bd3266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1850" y="2739750"/>
            <a:ext cx="1391400" cy="13914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B6B6B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4" name="Google Shape;74;g37313bd3266_0_13"/>
          <p:cNvSpPr txBox="1"/>
          <p:nvPr/>
        </p:nvSpPr>
        <p:spPr>
          <a:xfrm>
            <a:off x="2554525" y="4240625"/>
            <a:ext cx="7257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      Katie Mears+ 		           Race Hodges	                        Kelsey Davis+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g37313bd3266_0_13"/>
          <p:cNvSpPr txBox="1"/>
          <p:nvPr/>
        </p:nvSpPr>
        <p:spPr>
          <a:xfrm>
            <a:off x="2496875" y="4573200"/>
            <a:ext cx="2098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</a:rPr>
              <a:t>Sr. Technical Specialist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</a:rPr>
              <a:t>US Disaster &amp; Climate Risk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</a:rPr>
              <a:t>Episcopal Relief &amp; Development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6" name="Google Shape;76;g37313bd3266_0_13"/>
          <p:cNvSpPr txBox="1"/>
          <p:nvPr/>
        </p:nvSpPr>
        <p:spPr>
          <a:xfrm>
            <a:off x="4983075" y="4607825"/>
            <a:ext cx="2098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Program Officer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Global Disaster Response &amp; Resilience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7" name="Google Shape;77;g37313bd3266_0_13"/>
          <p:cNvSpPr txBox="1"/>
          <p:nvPr/>
        </p:nvSpPr>
        <p:spPr>
          <a:xfrm>
            <a:off x="7504350" y="4607825"/>
            <a:ext cx="2098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Bishop’s Deputy for Disaster Response &amp; Recovery 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Episcopal Diocese of WNC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78" name="Google Shape;78;g37313bd3266_0_13"/>
          <p:cNvPicPr preferRelativeResize="0"/>
          <p:nvPr/>
        </p:nvPicPr>
        <p:blipFill>
          <a:blip r:embed="rId7">
            <a:alphaModFix amt="8000"/>
          </a:blip>
          <a:stretch>
            <a:fillRect/>
          </a:stretch>
        </p:blipFill>
        <p:spPr>
          <a:xfrm>
            <a:off x="0" y="-16400"/>
            <a:ext cx="118147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313bd3266_0_574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disaster cycles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5" name="Google Shape;85;g37313bd3266_0_5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7313bd3266_0_5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25" y="1724333"/>
            <a:ext cx="4781275" cy="444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7313bd3266_0_5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2388" y="1142666"/>
            <a:ext cx="6481172" cy="500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37313bd3266_0_574"/>
          <p:cNvPicPr preferRelativeResize="0"/>
          <p:nvPr/>
        </p:nvPicPr>
        <p:blipFill>
          <a:blip r:embed="rId6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313bd3266_0_33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5" name="Google Shape;95;g37313bd3266_0_33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37313bd3266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37313bd3266_0_33"/>
          <p:cNvGrpSpPr/>
          <p:nvPr/>
        </p:nvGrpSpPr>
        <p:grpSpPr>
          <a:xfrm>
            <a:off x="535426" y="1436703"/>
            <a:ext cx="10721737" cy="4738664"/>
            <a:chOff x="6037687" y="2074664"/>
            <a:chExt cx="3865500" cy="319500"/>
          </a:xfrm>
        </p:grpSpPr>
        <p:sp>
          <p:nvSpPr>
            <p:cNvPr id="98" name="Google Shape;98;g37313bd3266_0_33"/>
            <p:cNvSpPr/>
            <p:nvPr/>
          </p:nvSpPr>
          <p:spPr>
            <a:xfrm>
              <a:off x="6037687" y="2074664"/>
              <a:ext cx="3865500" cy="319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37313bd3266_0_33"/>
            <p:cNvSpPr txBox="1"/>
            <p:nvPr/>
          </p:nvSpPr>
          <p:spPr>
            <a:xfrm>
              <a:off x="6395845" y="2074719"/>
              <a:ext cx="3507300" cy="31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IMPORTANT INFORMATION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❏"/>
              </a:pPr>
              <a:r>
                <a:rPr b="1" lang="en-US" sz="1500">
                  <a:solidFill>
                    <a:schemeClr val="lt1"/>
                  </a:solidFill>
                </a:rPr>
                <a:t>A large waterproof container or bag to store your emergency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</a:rPr>
                <a:t>kit items.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❏"/>
              </a:pPr>
              <a:r>
                <a:rPr b="1" lang="en-US" sz="1500">
                  <a:solidFill>
                    <a:schemeClr val="lt1"/>
                  </a:solidFill>
                </a:rPr>
                <a:t>Copies of important papers - you can keep paper copies or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</a:rPr>
                <a:t>store them on a flash drive.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❏"/>
              </a:pPr>
              <a:r>
                <a:rPr b="1" lang="en-US" sz="1500">
                  <a:solidFill>
                    <a:schemeClr val="lt1"/>
                  </a:solidFill>
                </a:rPr>
                <a:t>Contact information - the list should include phone numbers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</a:rPr>
                <a:t>and emails of your family and friends, including one out-of state contact.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❏"/>
              </a:pPr>
              <a:r>
                <a:rPr b="1" lang="en-US" sz="1500">
                  <a:solidFill>
                    <a:schemeClr val="lt1"/>
                  </a:solidFill>
                </a:rPr>
                <a:t>Cash in different denominations - shoot for $100 total or as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</a:rPr>
                <a:t>much as you can; try saving a couple dollars each week this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</a:rPr>
                <a:t>season.</a:t>
              </a:r>
              <a:endParaRPr b="1" sz="15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❏"/>
              </a:pPr>
              <a:r>
                <a:rPr b="1" lang="en-US" sz="1500">
                  <a:solidFill>
                    <a:schemeClr val="lt1"/>
                  </a:solidFill>
                </a:rPr>
                <a:t>A spare set of keys for your house and car.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❏"/>
              </a:pPr>
              <a:r>
                <a:rPr b="1" lang="en-US" sz="1500">
                  <a:solidFill>
                    <a:schemeClr val="lt1"/>
                  </a:solidFill>
                </a:rPr>
                <a:t>A map of your area and any known evacuation routes.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00" name="Google Shape;100;g37313bd3266_0_33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313bd3266_0_115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7" name="Google Shape;107;g37313bd3266_0_115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37313bd3266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37313bd3266_0_115"/>
          <p:cNvGrpSpPr/>
          <p:nvPr/>
        </p:nvGrpSpPr>
        <p:grpSpPr>
          <a:xfrm>
            <a:off x="535425" y="1436700"/>
            <a:ext cx="10721737" cy="5210306"/>
            <a:chOff x="6037687" y="2074664"/>
            <a:chExt cx="3865500" cy="351300"/>
          </a:xfrm>
        </p:grpSpPr>
        <p:sp>
          <p:nvSpPr>
            <p:cNvPr id="110" name="Google Shape;110;g37313bd3266_0_115"/>
            <p:cNvSpPr/>
            <p:nvPr/>
          </p:nvSpPr>
          <p:spPr>
            <a:xfrm>
              <a:off x="6037687" y="2074664"/>
              <a:ext cx="3865500" cy="351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37313bd3266_0_115"/>
            <p:cNvSpPr txBox="1"/>
            <p:nvPr/>
          </p:nvSpPr>
          <p:spPr>
            <a:xfrm>
              <a:off x="6451655" y="2079373"/>
              <a:ext cx="3451500" cy="34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IMPORTANT INFORMATION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13716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Make copies of your credit card numbers, including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customer service numbers, and store with other important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documents. It will be easier to replace lost or stolen cards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if you have this information on hand.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13716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Memorize an emergency contact phone number (or two).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13716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This will come in handy if your cell phone is ever broken,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missing or stolen.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13716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12" name="Google Shape;112;g37313bd3266_0_115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16400"/>
            <a:ext cx="118147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313bd3266_0_75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9" name="Google Shape;119;g37313bd3266_0_75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37313bd3266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g37313bd3266_0_75"/>
          <p:cNvGrpSpPr/>
          <p:nvPr/>
        </p:nvGrpSpPr>
        <p:grpSpPr>
          <a:xfrm>
            <a:off x="535426" y="1436703"/>
            <a:ext cx="10721737" cy="4738664"/>
            <a:chOff x="6037687" y="2074664"/>
            <a:chExt cx="3865500" cy="319500"/>
          </a:xfrm>
        </p:grpSpPr>
        <p:sp>
          <p:nvSpPr>
            <p:cNvPr id="122" name="Google Shape;122;g37313bd3266_0_75"/>
            <p:cNvSpPr/>
            <p:nvPr/>
          </p:nvSpPr>
          <p:spPr>
            <a:xfrm>
              <a:off x="6037687" y="2074664"/>
              <a:ext cx="3865500" cy="319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7313bd3266_0_75"/>
            <p:cNvSpPr txBox="1"/>
            <p:nvPr/>
          </p:nvSpPr>
          <p:spPr>
            <a:xfrm>
              <a:off x="6552622" y="2095270"/>
              <a:ext cx="2799600" cy="293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IMPORTANT INFORMATION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-336550" lvl="0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Know how to shut off the water, power and gas in your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home. After a disaster, being able to turn off these utilities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can help ensure your safety and reduce the risk of further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damage to your home.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Backup</a:t>
              </a:r>
              <a:r>
                <a:rPr b="1" lang="en-US" sz="1700">
                  <a:solidFill>
                    <a:schemeClr val="lt1"/>
                  </a:solidFill>
                </a:rPr>
                <a:t> your computer files on cloud storage and/or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external hard drive. Save all files that are important to you.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Have a conversation with your family members about what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you would do if a disaster happens when you are all at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home.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24" name="Google Shape;124;g37313bd3266_0_75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16400"/>
            <a:ext cx="118147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7313bd3266_0_75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313bd3266_0_102"/>
          <p:cNvSpPr txBox="1"/>
          <p:nvPr>
            <p:ph type="title"/>
          </p:nvPr>
        </p:nvSpPr>
        <p:spPr>
          <a:xfrm>
            <a:off x="359551" y="534041"/>
            <a:ext cx="11059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Black"/>
              <a:buNone/>
            </a:pPr>
            <a:r>
              <a:rPr lang="en-US" sz="3600">
                <a:latin typeface="Roboto Black"/>
                <a:ea typeface="Roboto Black"/>
                <a:cs typeface="Roboto Black"/>
                <a:sym typeface="Roboto Black"/>
              </a:rPr>
              <a:t>Disaster Preparedness 101 | </a:t>
            </a: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household prep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2" name="Google Shape;132;g37313bd3266_0_102"/>
          <p:cNvSpPr txBox="1"/>
          <p:nvPr/>
        </p:nvSpPr>
        <p:spPr>
          <a:xfrm>
            <a:off x="366702" y="1394501"/>
            <a:ext cx="11059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Dignity &amp; Respect (Baptismal Covenant)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37313bd3266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0759" y="5419325"/>
            <a:ext cx="219216" cy="3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g37313bd3266_0_102"/>
          <p:cNvGrpSpPr/>
          <p:nvPr/>
        </p:nvGrpSpPr>
        <p:grpSpPr>
          <a:xfrm>
            <a:off x="535425" y="1436700"/>
            <a:ext cx="10721737" cy="5210306"/>
            <a:chOff x="6037687" y="2074664"/>
            <a:chExt cx="3865500" cy="351300"/>
          </a:xfrm>
        </p:grpSpPr>
        <p:sp>
          <p:nvSpPr>
            <p:cNvPr id="135" name="Google Shape;135;g37313bd3266_0_102"/>
            <p:cNvSpPr/>
            <p:nvPr/>
          </p:nvSpPr>
          <p:spPr>
            <a:xfrm>
              <a:off x="6037687" y="2074664"/>
              <a:ext cx="3865500" cy="351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6B6B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37313bd3266_0_102"/>
            <p:cNvSpPr txBox="1"/>
            <p:nvPr/>
          </p:nvSpPr>
          <p:spPr>
            <a:xfrm>
              <a:off x="6552622" y="2079373"/>
              <a:ext cx="3073500" cy="34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EMERGENCY KIT (FOR 1 ADULT)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FOOD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3 gallons of water - include some in gallon jugs and some in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smaller bottles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3 cans of food you’d like to eat such as beans, meat, fish,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pasta or soup that would taste good cold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1 can of fruit or veggies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Lots of tasty snacks such as dried fruit, nuts, seeds,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crackers, granola bars, wasabi peas and peanut butter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A beverage that you would like to drink such as juice, a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sports drink or oral electrolyte solution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Comfort food such as candy or chips; be sure your</a:t>
              </a:r>
              <a:endParaRPr b="1" sz="1700">
                <a:solidFill>
                  <a:schemeClr val="lt1"/>
                </a:solidFill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</a:rPr>
                <a:t>chocolate has a candy coating so that it doesn’t melt!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Eating utensils</a:t>
              </a:r>
              <a:endParaRPr b="1" sz="1700">
                <a:solidFill>
                  <a:schemeClr val="lt1"/>
                </a:solidFill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❏"/>
              </a:pPr>
              <a:r>
                <a:rPr b="1" lang="en-US" sz="1700">
                  <a:solidFill>
                    <a:schemeClr val="lt1"/>
                  </a:solidFill>
                </a:rPr>
                <a:t>Manual can opener</a:t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9144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37" name="Google Shape;137;g37313bd3266_0_102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0" y="-82975"/>
            <a:ext cx="11967150" cy="694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Content">
  <a:themeElements>
    <a:clrScheme name="Custom 8">
      <a:dk1>
        <a:srgbClr val="000000"/>
      </a:dk1>
      <a:lt1>
        <a:srgbClr val="FFFFFF"/>
      </a:lt1>
      <a:dk2>
        <a:srgbClr val="0D1B6F"/>
      </a:dk2>
      <a:lt2>
        <a:srgbClr val="F7F8FE"/>
      </a:lt2>
      <a:accent1>
        <a:srgbClr val="FFFFFF"/>
      </a:accent1>
      <a:accent2>
        <a:srgbClr val="00B0F0"/>
      </a:accent2>
      <a:accent3>
        <a:srgbClr val="003760"/>
      </a:accent3>
      <a:accent4>
        <a:srgbClr val="FEB000"/>
      </a:accent4>
      <a:accent5>
        <a:srgbClr val="F2F2F2"/>
      </a:accent5>
      <a:accent6>
        <a:srgbClr val="0D1B6F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2024-02-27T20:43:26Z</dcterms:created>
  <dc:creator>Alvarez, Gabriela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0x010100C0AE581B1EC8CB4C8CE39B074B4D064C</vt:lpwstr>
  </property>
</Properties>
</file>