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72" r:id="rId3"/>
    <p:sldId id="271" r:id="rId4"/>
    <p:sldId id="257" r:id="rId5"/>
    <p:sldId id="258" r:id="rId6"/>
    <p:sldId id="259" r:id="rId7"/>
    <p:sldId id="260" r:id="rId8"/>
    <p:sldId id="261" r:id="rId9"/>
    <p:sldId id="262" r:id="rId10"/>
    <p:sldId id="263" r:id="rId11"/>
    <p:sldId id="264" r:id="rId12"/>
    <p:sldId id="265" r:id="rId13"/>
    <p:sldId id="267" r:id="rId14"/>
    <p:sldId id="266" r:id="rId15"/>
    <p:sldId id="268" r:id="rId16"/>
    <p:sldId id="269" r:id="rId17"/>
    <p:sldId id="270" r:id="rId18"/>
  </p:sldIdLst>
  <p:sldSz cx="18288000" cy="10287000"/>
  <p:notesSz cx="6858000" cy="9144000"/>
  <p:embeddedFontLst>
    <p:embeddedFont>
      <p:font typeface="Architype Bayer-type" panose="02000500090000020004" pitchFamily="2" charset="77"/>
      <p:regular r:id="rId20"/>
    </p:embeddedFont>
    <p:embeddedFont>
      <p:font typeface="Calibri" panose="020F0502020204030204" pitchFamily="34" charset="0"/>
      <p:regular r:id="rId21"/>
      <p:bold r:id="rId22"/>
      <p:italic r:id="rId23"/>
      <p:boldItalic r:id="rId24"/>
    </p:embeddedFont>
    <p:embeddedFont>
      <p:font typeface="Nunito Sans" pitchFamily="2" charset="77"/>
      <p:regular r:id="rId25"/>
      <p:bold r:id="rId26"/>
      <p:italic r:id="rId27"/>
      <p:boldItalic r:id="rId28"/>
    </p:embeddedFont>
    <p:embeddedFont>
      <p:font typeface="Nunito Sans Bold" pitchFamily="2" charset="77"/>
      <p:regular r:id="rId29"/>
      <p:bold r:id="rId30"/>
    </p:embeddedFont>
    <p:embeddedFont>
      <p:font typeface="Nunito Sans Italics" pitchFamily="2" charset="77"/>
      <p:regular r:id="rId31"/>
      <p:italic r:id="rId32"/>
    </p:embeddedFont>
    <p:embeddedFont>
      <p:font typeface="Yeseva One" pitchFamily="2" charset="77"/>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1" autoAdjust="0"/>
    <p:restoredTop sz="91156" autoAdjust="0"/>
  </p:normalViewPr>
  <p:slideViewPr>
    <p:cSldViewPr>
      <p:cViewPr varScale="1">
        <p:scale>
          <a:sx n="77" d="100"/>
          <a:sy n="77" d="100"/>
        </p:scale>
        <p:origin x="68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welcome Oscar </a:t>
            </a:r>
            <a:r>
              <a:rPr lang="en-US" dirty="0" err="1"/>
              <a:t>Rozo</a:t>
            </a:r>
            <a:r>
              <a:rPr lang="en-US" dirty="0"/>
              <a:t>, our diocesan missioner for Latino/Hispanic ministries, here to share about social media. </a:t>
            </a:r>
          </a:p>
          <a:p>
            <a:r>
              <a:rPr lang="en-US" dirty="0"/>
              <a:t>Introductions</a:t>
            </a:r>
          </a:p>
          <a:p>
            <a:r>
              <a:rPr lang="en-US" dirty="0"/>
              <a:t>Today we’re talking about being known in digital spaces, making your church/organization known with newsletters and social media.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41229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Any digital marketing class will probably teach you to have a snappy subject line for your email. But for churches, it’s different. People expect and look out for your weekly email, so make it easy to find. Name your newsletter something unique and use that and the date as your title. Use snappy descriptions in the preheader. </a:t>
            </a:r>
          </a:p>
          <a:p>
            <a:r>
              <a:rPr lang="en-US" dirty="0"/>
              <a:t>	-If you’re part of an organization, or you’re sending emails other than the weekly announcements, do consider a snappy subject line. </a:t>
            </a:r>
          </a:p>
          <a:p>
            <a:r>
              <a:rPr lang="en-US" dirty="0"/>
              <a:t>Don’t make the opening photo too big unless it’s really stunning, catch the eye at the top. Some do a table of contents, some do a good opening article title. </a:t>
            </a:r>
          </a:p>
          <a:p>
            <a:r>
              <a:rPr lang="en-US" dirty="0"/>
              <a:t>Make your images count, but also make your words count. People tend to get annoyed by too many links. </a:t>
            </a:r>
          </a:p>
          <a:p>
            <a:r>
              <a:rPr lang="en-US" dirty="0"/>
              <a:t>Send yourself and one other person a test email. Two pairs of eyes are better than one. We all make mistakes, especially in a hurry. </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92018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two have a lot of things in common when it comes to content, so first I'll go over some basics that will help us with both, then we’ll hear about social media…</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3183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First of all, no one has the perfect formula.</a:t>
            </a:r>
          </a:p>
          <a:p>
            <a:r>
              <a:rPr lang="en-US" dirty="0"/>
              <a:t>Having a handle on our presence in these digital spaces can help to make us known to the world. It’s a reflection of your organization, but sometimes it kind of feels like the reflection we see through the glass marble in this photo, it’s kind of hard to see the full picture if you only look through this minor representation. It’s also upside down. It’s distorted, and though we see the real thing through it, the marble leaves a lot to be desired. Yet this digital reflection is increasingly important for us to take part in. </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22161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for one word about why we want to exist in digital spaces. </a:t>
            </a:r>
          </a:p>
          <a:p>
            <a:r>
              <a:rPr lang="en-US" dirty="0"/>
              <a:t>-Our online presence is a reflection of who we are. </a:t>
            </a:r>
          </a:p>
          <a:p>
            <a:r>
              <a:rPr lang="en-US" dirty="0"/>
              <a:t>-Even though it’s distorted, it can be authentic because online often allows for more vulnerability.</a:t>
            </a:r>
          </a:p>
          <a:p>
            <a:r>
              <a:rPr lang="en-US" dirty="0"/>
              <a:t>-Active posts, reflection of the life of the organization. </a:t>
            </a:r>
          </a:p>
          <a:p>
            <a:r>
              <a:rPr lang="en-US" dirty="0"/>
              <a:t>-Gets the word out about ministries. Most people have phone and connect to social. A look inside, meal schedule, etc.</a:t>
            </a:r>
          </a:p>
          <a:p>
            <a:r>
              <a:rPr lang="en-US" dirty="0"/>
              <a:t>-Show up in these spaces as advocates for love.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Less about knowing your audience, more about being known to your audience. </a:t>
            </a:r>
          </a:p>
          <a:p>
            <a:r>
              <a:rPr lang="en-US" dirty="0"/>
              <a:t>	-Show who you are. Be human. </a:t>
            </a:r>
          </a:p>
          <a:p>
            <a:r>
              <a:rPr lang="en-US" dirty="0"/>
              <a:t>Don’t have so many social media channels or different newsletter concepts that you’re spread to thin. Focus in one a couple of social media channels, send newsletters only once or twice a week. </a:t>
            </a:r>
          </a:p>
          <a:p>
            <a:r>
              <a:rPr lang="en-US" dirty="0"/>
              <a:t>You do not need colors and fonts in the number of the twelve disciples. </a:t>
            </a:r>
          </a:p>
          <a:p>
            <a:r>
              <a:rPr lang="en-US" dirty="0"/>
              <a:t>	-Think trinity instead. Three colors, three fonts, MAX (per post or single newsletter). </a:t>
            </a:r>
          </a:p>
          <a:p>
            <a:r>
              <a:rPr lang="en-US" dirty="0"/>
              <a:t>Be human – don’t be afraid to be vulnerable or funny. People love authenticity, especially youth/young adults. </a:t>
            </a:r>
          </a:p>
          <a:p>
            <a:r>
              <a:rPr lang="en-US" dirty="0"/>
              <a:t>You don’t need to post 47 photos from your event (I think I got that from a Progressive commercial). Less is more sometimes.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82418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people to share a post they remember recently.</a:t>
            </a:r>
          </a:p>
          <a:p>
            <a:endParaRPr lang="en-US" dirty="0"/>
          </a:p>
          <a:p>
            <a:r>
              <a:rPr lang="en-US" dirty="0"/>
              <a:t>Be willing to show times things went wrong.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Some content you won’t plan for. Be willing to share the moment as well. </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648147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10422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One of the main reasons emails go to the spam folder is because people mark them as spam. </a:t>
            </a:r>
          </a:p>
          <a:p>
            <a:r>
              <a:rPr lang="en-US" dirty="0"/>
              <a:t>Do not add people to your email list without their permission. Not only is there a risk of them hitting mark as spam, it’s a little unethical (and annoying) to sign somebody up for an email list they don’t want to be on. People get a lot of emails, make sure they want yours. </a:t>
            </a:r>
          </a:p>
          <a:p>
            <a:r>
              <a:rPr lang="en-US" dirty="0"/>
              <a:t>Spam words: free, lowest price, no cost, using too much punctuation, all caps.</a:t>
            </a:r>
          </a:p>
          <a:p>
            <a:r>
              <a:rPr lang="en-US" dirty="0"/>
              <a:t>Authenticate: try watching video with your newsletter provider. This one is for Constant Contact. </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3285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visiolectio.com/" TargetMode="External"/><Relationship Id="rId5" Type="http://schemas.openxmlformats.org/officeDocument/2006/relationships/hyperlink" Target="https://www.pexels.com/" TargetMode="External"/><Relationship Id="rId4" Type="http://schemas.openxmlformats.org/officeDocument/2006/relationships/hyperlink" Target="https://pixabay.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rMa0R3FjdBo"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s://www.youtube.com/watch?v=TV7zkkjyk2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jubileeatx/" TargetMode="External"/><Relationship Id="rId7" Type="http://schemas.openxmlformats.org/officeDocument/2006/relationships/hyperlink" Target="https://www.youtube.com/watch?v=TV7zkkjyk2g" TargetMode="Externa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hyperlink" Target="https://www.socialmediaexaminer.com/email-marketing-strategy-cultivating-prospects-with-content/" TargetMode="External"/><Relationship Id="rId5" Type="http://schemas.openxmlformats.org/officeDocument/2006/relationships/hyperlink" Target="https://visiolectio.com" TargetMode="External"/><Relationship Id="rId4" Type="http://schemas.openxmlformats.org/officeDocument/2006/relationships/hyperlink" Target="https://vimeo.com/850683919/21326401e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hyperlink" Target="https://www.diocesewnc.org/events-1/communications-as-evangelism-4-being-seen"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glass ball with a sunset in the background&#10;&#10;Description automatically generated">
            <a:extLst>
              <a:ext uri="{FF2B5EF4-FFF2-40B4-BE49-F238E27FC236}">
                <a16:creationId xmlns:a16="http://schemas.microsoft.com/office/drawing/2014/main" id="{624254F9-04F5-2296-C49A-4B8C0A505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 y="-954154"/>
            <a:ext cx="18292961" cy="12195308"/>
          </a:xfrm>
          <a:prstGeom prst="rect">
            <a:avLst/>
          </a:prstGeom>
        </p:spPr>
      </p:pic>
      <p:grpSp>
        <p:nvGrpSpPr>
          <p:cNvPr id="3" name="Group 3"/>
          <p:cNvGrpSpPr/>
          <p:nvPr/>
        </p:nvGrpSpPr>
        <p:grpSpPr>
          <a:xfrm>
            <a:off x="1654856" y="1502902"/>
            <a:ext cx="14978287" cy="7755398"/>
            <a:chOff x="0" y="0"/>
            <a:chExt cx="3944899" cy="2042574"/>
          </a:xfrm>
        </p:grpSpPr>
        <p:sp>
          <p:nvSpPr>
            <p:cNvPr id="4" name="Freeform 4"/>
            <p:cNvSpPr/>
            <p:nvPr/>
          </p:nvSpPr>
          <p:spPr>
            <a:xfrm>
              <a:off x="0" y="0"/>
              <a:ext cx="3944899" cy="2042574"/>
            </a:xfrm>
            <a:custGeom>
              <a:avLst/>
              <a:gdLst/>
              <a:ahLst/>
              <a:cxnLst/>
              <a:rect l="l" t="t" r="r" b="b"/>
              <a:pathLst>
                <a:path w="3944899" h="2042574">
                  <a:moveTo>
                    <a:pt x="26361" y="0"/>
                  </a:moveTo>
                  <a:lnTo>
                    <a:pt x="3918538" y="0"/>
                  </a:lnTo>
                  <a:cubicBezTo>
                    <a:pt x="3925529" y="0"/>
                    <a:pt x="3932234" y="2777"/>
                    <a:pt x="3937178" y="7721"/>
                  </a:cubicBezTo>
                  <a:cubicBezTo>
                    <a:pt x="3942121" y="12664"/>
                    <a:pt x="3944899" y="19369"/>
                    <a:pt x="3944899" y="26361"/>
                  </a:cubicBezTo>
                  <a:lnTo>
                    <a:pt x="3944899" y="2016214"/>
                  </a:lnTo>
                  <a:cubicBezTo>
                    <a:pt x="3944899" y="2023205"/>
                    <a:pt x="3942121" y="2029910"/>
                    <a:pt x="3937178" y="2034853"/>
                  </a:cubicBezTo>
                  <a:cubicBezTo>
                    <a:pt x="3932234" y="2039797"/>
                    <a:pt x="3925529" y="2042574"/>
                    <a:pt x="3918538" y="2042574"/>
                  </a:cubicBezTo>
                  <a:lnTo>
                    <a:pt x="26361" y="2042574"/>
                  </a:lnTo>
                  <a:cubicBezTo>
                    <a:pt x="19369" y="2042574"/>
                    <a:pt x="12664" y="2039797"/>
                    <a:pt x="7721" y="2034853"/>
                  </a:cubicBezTo>
                  <a:cubicBezTo>
                    <a:pt x="2777" y="2029910"/>
                    <a:pt x="0" y="2023205"/>
                    <a:pt x="0" y="2016214"/>
                  </a:cubicBezTo>
                  <a:lnTo>
                    <a:pt x="0" y="26361"/>
                  </a:lnTo>
                  <a:cubicBezTo>
                    <a:pt x="0" y="19369"/>
                    <a:pt x="2777" y="12664"/>
                    <a:pt x="7721" y="7721"/>
                  </a:cubicBezTo>
                  <a:cubicBezTo>
                    <a:pt x="12664" y="2777"/>
                    <a:pt x="19369" y="0"/>
                    <a:pt x="26361" y="0"/>
                  </a:cubicBezTo>
                  <a:close/>
                </a:path>
              </a:pathLst>
            </a:custGeom>
            <a:solidFill>
              <a:srgbClr val="EAA37B">
                <a:alpha val="68627"/>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565815" y="7910114"/>
            <a:ext cx="766500" cy="1237954"/>
          </a:xfrm>
          <a:custGeom>
            <a:avLst/>
            <a:gdLst/>
            <a:ahLst/>
            <a:cxnLst/>
            <a:rect l="l" t="t" r="r" b="b"/>
            <a:pathLst>
              <a:path w="766500" h="1237954">
                <a:moveTo>
                  <a:pt x="0" y="0"/>
                </a:moveTo>
                <a:lnTo>
                  <a:pt x="766499" y="0"/>
                </a:lnTo>
                <a:lnTo>
                  <a:pt x="766499" y="1237954"/>
                </a:lnTo>
                <a:lnTo>
                  <a:pt x="0" y="1237954"/>
                </a:lnTo>
                <a:lnTo>
                  <a:pt x="0" y="0"/>
                </a:lnTo>
                <a:close/>
              </a:path>
            </a:pathLst>
          </a:custGeom>
          <a:blipFill>
            <a:blip r:embed="rId4">
              <a:alphaModFix amt="69000"/>
            </a:blip>
            <a:stretch>
              <a:fillRect/>
            </a:stretch>
          </a:blipFill>
        </p:spPr>
      </p:sp>
      <p:sp>
        <p:nvSpPr>
          <p:cNvPr id="7" name="TextBox 7"/>
          <p:cNvSpPr txBox="1"/>
          <p:nvPr/>
        </p:nvSpPr>
        <p:spPr>
          <a:xfrm>
            <a:off x="5313694" y="1911586"/>
            <a:ext cx="10789362" cy="705486"/>
          </a:xfrm>
          <a:prstGeom prst="rect">
            <a:avLst/>
          </a:prstGeom>
        </p:spPr>
        <p:txBody>
          <a:bodyPr lIns="0" tIns="0" rIns="0" bIns="0" rtlCol="0" anchor="t">
            <a:spAutoFit/>
          </a:bodyPr>
          <a:lstStyle/>
          <a:p>
            <a:pPr algn="ctr">
              <a:lnSpc>
                <a:spcPts val="5739"/>
              </a:lnSpc>
              <a:spcBef>
                <a:spcPct val="0"/>
              </a:spcBef>
            </a:pPr>
            <a:r>
              <a:rPr lang="en-US" sz="4099">
                <a:solidFill>
                  <a:srgbClr val="7D5D4E"/>
                </a:solidFill>
                <a:latin typeface="Architype Bayer-type"/>
              </a:rPr>
              <a:t>Communications as Evangelism 3</a:t>
            </a:r>
          </a:p>
        </p:txBody>
      </p:sp>
      <p:sp>
        <p:nvSpPr>
          <p:cNvPr id="8" name="TextBox 8"/>
          <p:cNvSpPr txBox="1"/>
          <p:nvPr/>
        </p:nvSpPr>
        <p:spPr>
          <a:xfrm>
            <a:off x="2275001" y="3519034"/>
            <a:ext cx="6077386" cy="1146813"/>
          </a:xfrm>
          <a:prstGeom prst="rect">
            <a:avLst/>
          </a:prstGeom>
        </p:spPr>
        <p:txBody>
          <a:bodyPr lIns="0" tIns="0" rIns="0" bIns="0" rtlCol="0" anchor="t">
            <a:spAutoFit/>
          </a:bodyPr>
          <a:lstStyle/>
          <a:p>
            <a:pPr>
              <a:lnSpc>
                <a:spcPts val="9239"/>
              </a:lnSpc>
              <a:spcBef>
                <a:spcPct val="0"/>
              </a:spcBef>
            </a:pPr>
            <a:r>
              <a:rPr lang="en-US" sz="6599">
                <a:solidFill>
                  <a:srgbClr val="5D463C"/>
                </a:solidFill>
                <a:latin typeface="Yeseva One"/>
              </a:rPr>
              <a:t>Being Known: </a:t>
            </a:r>
          </a:p>
        </p:txBody>
      </p:sp>
      <p:sp>
        <p:nvSpPr>
          <p:cNvPr id="9" name="TextBox 9"/>
          <p:cNvSpPr txBox="1"/>
          <p:nvPr/>
        </p:nvSpPr>
        <p:spPr>
          <a:xfrm>
            <a:off x="1654856" y="4456297"/>
            <a:ext cx="14978287" cy="3605552"/>
          </a:xfrm>
          <a:prstGeom prst="rect">
            <a:avLst/>
          </a:prstGeom>
        </p:spPr>
        <p:txBody>
          <a:bodyPr lIns="0" tIns="0" rIns="0" bIns="0" rtlCol="0" anchor="t">
            <a:spAutoFit/>
          </a:bodyPr>
          <a:lstStyle/>
          <a:p>
            <a:pPr algn="ctr">
              <a:lnSpc>
                <a:spcPts val="14418"/>
              </a:lnSpc>
              <a:spcBef>
                <a:spcPct val="0"/>
              </a:spcBef>
            </a:pPr>
            <a:r>
              <a:rPr lang="en-US" sz="10299" dirty="0">
                <a:solidFill>
                  <a:srgbClr val="5D463C"/>
                </a:solidFill>
                <a:latin typeface="Yeseva One"/>
              </a:rPr>
              <a:t>Newsletters and Social Media</a:t>
            </a:r>
          </a:p>
        </p:txBody>
      </p:sp>
      <p:sp>
        <p:nvSpPr>
          <p:cNvPr id="10" name="TextBox 10"/>
          <p:cNvSpPr txBox="1"/>
          <p:nvPr/>
        </p:nvSpPr>
        <p:spPr>
          <a:xfrm>
            <a:off x="3513078" y="8481466"/>
            <a:ext cx="9240887" cy="438803"/>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The episcopal diocese of western north carolina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8393A"/>
        </a:solidFill>
        <a:effectLst/>
      </p:bgPr>
    </p:bg>
    <p:spTree>
      <p:nvGrpSpPr>
        <p:cNvPr id="1" name=""/>
        <p:cNvGrpSpPr/>
        <p:nvPr/>
      </p:nvGrpSpPr>
      <p:grpSpPr>
        <a:xfrm>
          <a:off x="0" y="0"/>
          <a:ext cx="0" cy="0"/>
          <a:chOff x="0" y="0"/>
          <a:chExt cx="0" cy="0"/>
        </a:xfrm>
      </p:grpSpPr>
      <p:sp>
        <p:nvSpPr>
          <p:cNvPr id="2" name="Freeform 2"/>
          <p:cNvSpPr/>
          <p:nvPr/>
        </p:nvSpPr>
        <p:spPr>
          <a:xfrm>
            <a:off x="1028700" y="2041868"/>
            <a:ext cx="7194139" cy="7623847"/>
          </a:xfrm>
          <a:custGeom>
            <a:avLst/>
            <a:gdLst/>
            <a:ahLst/>
            <a:cxnLst/>
            <a:rect l="l" t="t" r="r" b="b"/>
            <a:pathLst>
              <a:path w="7194139" h="7623847">
                <a:moveTo>
                  <a:pt x="0" y="0"/>
                </a:moveTo>
                <a:lnTo>
                  <a:pt x="7194139" y="0"/>
                </a:lnTo>
                <a:lnTo>
                  <a:pt x="7194139" y="7623847"/>
                </a:lnTo>
                <a:lnTo>
                  <a:pt x="0" y="7623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45819">
            <a:off x="8812501" y="2847615"/>
            <a:ext cx="8594285" cy="6402742"/>
          </a:xfrm>
          <a:custGeom>
            <a:avLst/>
            <a:gdLst/>
            <a:ahLst/>
            <a:cxnLst/>
            <a:rect l="l" t="t" r="r" b="b"/>
            <a:pathLst>
              <a:path w="8594285" h="6402742">
                <a:moveTo>
                  <a:pt x="0" y="0"/>
                </a:moveTo>
                <a:lnTo>
                  <a:pt x="8594285" y="0"/>
                </a:lnTo>
                <a:lnTo>
                  <a:pt x="8594285" y="6402742"/>
                </a:lnTo>
                <a:lnTo>
                  <a:pt x="0" y="6402742"/>
                </a:lnTo>
                <a:lnTo>
                  <a:pt x="0" y="0"/>
                </a:lnTo>
                <a:close/>
              </a:path>
            </a:pathLst>
          </a:custGeom>
          <a:blipFill>
            <a:blip r:embed="rId4"/>
            <a:stretch>
              <a:fillRect/>
            </a:stretch>
          </a:blipFill>
        </p:spPr>
      </p:sp>
      <p:sp>
        <p:nvSpPr>
          <p:cNvPr id="4" name="TextBox 4"/>
          <p:cNvSpPr txBox="1"/>
          <p:nvPr/>
        </p:nvSpPr>
        <p:spPr>
          <a:xfrm>
            <a:off x="5052161" y="566671"/>
            <a:ext cx="8846286" cy="1302269"/>
          </a:xfrm>
          <a:prstGeom prst="rect">
            <a:avLst/>
          </a:prstGeom>
        </p:spPr>
        <p:txBody>
          <a:bodyPr wrap="square" lIns="0" tIns="0" rIns="0" bIns="0" rtlCol="0" anchor="t">
            <a:spAutoFit/>
          </a:bodyPr>
          <a:lstStyle/>
          <a:p>
            <a:pPr algn="ctr">
              <a:lnSpc>
                <a:spcPts val="10672"/>
              </a:lnSpc>
              <a:spcBef>
                <a:spcPct val="0"/>
              </a:spcBef>
            </a:pPr>
            <a:r>
              <a:rPr lang="en-US" sz="7623" dirty="0">
                <a:solidFill>
                  <a:srgbClr val="E4BB94"/>
                </a:solidFill>
                <a:latin typeface="Yeseva One"/>
              </a:rPr>
              <a:t>ACTIVITY TIME!</a:t>
            </a:r>
          </a:p>
        </p:txBody>
      </p:sp>
      <p:sp>
        <p:nvSpPr>
          <p:cNvPr id="5" name="TextBox 5"/>
          <p:cNvSpPr txBox="1"/>
          <p:nvPr/>
        </p:nvSpPr>
        <p:spPr>
          <a:xfrm>
            <a:off x="5156170" y="2128048"/>
            <a:ext cx="8638268" cy="679032"/>
          </a:xfrm>
          <a:prstGeom prst="rect">
            <a:avLst/>
          </a:prstGeom>
        </p:spPr>
        <p:txBody>
          <a:bodyPr wrap="square" lIns="0" tIns="0" rIns="0" bIns="0" rtlCol="0" anchor="t">
            <a:spAutoFit/>
          </a:bodyPr>
          <a:lstStyle/>
          <a:p>
            <a:pPr algn="ctr">
              <a:lnSpc>
                <a:spcPts val="5458"/>
              </a:lnSpc>
            </a:pPr>
            <a:r>
              <a:rPr lang="en-US" sz="3899" dirty="0">
                <a:solidFill>
                  <a:srgbClr val="E4BB94"/>
                </a:solidFill>
                <a:latin typeface="Nunito Sans"/>
              </a:rPr>
              <a:t>SKETCH YOUR CONTENT TREE</a:t>
            </a:r>
          </a:p>
        </p:txBody>
      </p:sp>
      <p:sp>
        <p:nvSpPr>
          <p:cNvPr id="6" name="TextBox 6"/>
          <p:cNvSpPr txBox="1"/>
          <p:nvPr/>
        </p:nvSpPr>
        <p:spPr>
          <a:xfrm>
            <a:off x="6880576" y="3133433"/>
            <a:ext cx="4526847" cy="2794996"/>
          </a:xfrm>
          <a:prstGeom prst="rect">
            <a:avLst/>
          </a:prstGeom>
        </p:spPr>
        <p:txBody>
          <a:bodyPr lIns="0" tIns="0" rIns="0" bIns="0" rtlCol="0" anchor="t">
            <a:spAutoFit/>
          </a:bodyPr>
          <a:lstStyle/>
          <a:p>
            <a:pPr algn="ctr">
              <a:lnSpc>
                <a:spcPts val="5458"/>
              </a:lnSpc>
            </a:pPr>
            <a:r>
              <a:rPr lang="en-US" sz="3899" dirty="0">
                <a:solidFill>
                  <a:srgbClr val="E4BB94"/>
                </a:solidFill>
                <a:latin typeface="Nunito Sans"/>
              </a:rPr>
              <a:t>try for at least</a:t>
            </a:r>
          </a:p>
          <a:p>
            <a:pPr algn="ctr">
              <a:lnSpc>
                <a:spcPts val="5458"/>
              </a:lnSpc>
            </a:pPr>
            <a:r>
              <a:rPr lang="en-US" sz="3899" dirty="0">
                <a:solidFill>
                  <a:srgbClr val="E4BB94"/>
                </a:solidFill>
                <a:latin typeface="Nunito Sans"/>
              </a:rPr>
              <a:t>two branches</a:t>
            </a:r>
          </a:p>
          <a:p>
            <a:pPr algn="ctr">
              <a:lnSpc>
                <a:spcPts val="5458"/>
              </a:lnSpc>
              <a:spcBef>
                <a:spcPct val="0"/>
              </a:spcBef>
            </a:pPr>
            <a:r>
              <a:rPr lang="en-US" sz="3899" dirty="0">
                <a:solidFill>
                  <a:srgbClr val="E4BB94"/>
                </a:solidFill>
                <a:latin typeface="Nunito Sans"/>
              </a:rPr>
              <a:t>with three leaves each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B5946"/>
        </a:solidFill>
        <a:effectLst/>
      </p:bgPr>
    </p:bg>
    <p:spTree>
      <p:nvGrpSpPr>
        <p:cNvPr id="1" name=""/>
        <p:cNvGrpSpPr/>
        <p:nvPr/>
      </p:nvGrpSpPr>
      <p:grpSpPr>
        <a:xfrm>
          <a:off x="0" y="0"/>
          <a:ext cx="0" cy="0"/>
          <a:chOff x="0" y="0"/>
          <a:chExt cx="0" cy="0"/>
        </a:xfrm>
      </p:grpSpPr>
      <p:sp>
        <p:nvSpPr>
          <p:cNvPr id="2" name="Freeform 2"/>
          <p:cNvSpPr/>
          <p:nvPr/>
        </p:nvSpPr>
        <p:spPr>
          <a:xfrm>
            <a:off x="0" y="2152857"/>
            <a:ext cx="18288000" cy="8134143"/>
          </a:xfrm>
          <a:custGeom>
            <a:avLst/>
            <a:gdLst/>
            <a:ahLst/>
            <a:cxnLst/>
            <a:rect l="l" t="t" r="r" b="b"/>
            <a:pathLst>
              <a:path w="18288000" h="8134143">
                <a:moveTo>
                  <a:pt x="0" y="0"/>
                </a:moveTo>
                <a:lnTo>
                  <a:pt x="18288000" y="0"/>
                </a:lnTo>
                <a:lnTo>
                  <a:pt x="18288000" y="8134143"/>
                </a:lnTo>
                <a:lnTo>
                  <a:pt x="0" y="8134143"/>
                </a:lnTo>
                <a:lnTo>
                  <a:pt x="0" y="0"/>
                </a:lnTo>
                <a:close/>
              </a:path>
            </a:pathLst>
          </a:custGeom>
          <a:blipFill>
            <a:blip r:embed="rId2">
              <a:alphaModFix amt="65999"/>
            </a:blip>
            <a:stretch>
              <a:fillRect t="-16786" b="-33100"/>
            </a:stretch>
          </a:blipFill>
        </p:spPr>
      </p:sp>
      <p:sp>
        <p:nvSpPr>
          <p:cNvPr id="3" name="TextBox 3"/>
          <p:cNvSpPr txBox="1"/>
          <p:nvPr/>
        </p:nvSpPr>
        <p:spPr>
          <a:xfrm>
            <a:off x="758583" y="419864"/>
            <a:ext cx="10138017" cy="1125735"/>
          </a:xfrm>
          <a:prstGeom prst="rect">
            <a:avLst/>
          </a:prstGeom>
        </p:spPr>
        <p:txBody>
          <a:bodyPr wrap="square" lIns="0" tIns="0" rIns="0" bIns="0" rtlCol="0" anchor="t">
            <a:spAutoFit/>
          </a:bodyPr>
          <a:lstStyle/>
          <a:p>
            <a:pPr algn="ctr">
              <a:lnSpc>
                <a:spcPts val="9645"/>
              </a:lnSpc>
              <a:spcBef>
                <a:spcPct val="0"/>
              </a:spcBef>
            </a:pPr>
            <a:r>
              <a:rPr lang="en-US" sz="5299" spc="1309" dirty="0">
                <a:solidFill>
                  <a:srgbClr val="E4BB94"/>
                </a:solidFill>
                <a:latin typeface="Yeseva One"/>
              </a:rPr>
              <a:t>WAYS TO CREATE</a:t>
            </a:r>
          </a:p>
        </p:txBody>
      </p:sp>
      <p:sp>
        <p:nvSpPr>
          <p:cNvPr id="4" name="TextBox 4"/>
          <p:cNvSpPr txBox="1"/>
          <p:nvPr/>
        </p:nvSpPr>
        <p:spPr>
          <a:xfrm>
            <a:off x="1950008" y="2143650"/>
            <a:ext cx="12781159" cy="1840889"/>
          </a:xfrm>
          <a:prstGeom prst="rect">
            <a:avLst/>
          </a:prstGeom>
        </p:spPr>
        <p:txBody>
          <a:bodyPr lIns="0" tIns="0" rIns="0" bIns="0" rtlCol="0" anchor="t">
            <a:spAutoFit/>
          </a:bodyPr>
          <a:lstStyle/>
          <a:p>
            <a:pPr marL="885178" lvl="1" indent="-442589" algn="ctr">
              <a:lnSpc>
                <a:spcPts val="7461"/>
              </a:lnSpc>
              <a:buFont typeface="Arial"/>
              <a:buChar char="•"/>
            </a:pPr>
            <a:r>
              <a:rPr lang="en-US" sz="4099" u="sng" dirty="0">
                <a:solidFill>
                  <a:schemeClr val="bg2"/>
                </a:solidFill>
                <a:latin typeface="Nunito Sans Bold"/>
                <a:hlinkClick r:id="rId3" tooltip="https://www.canva.com/">
                  <a:extLst>
                    <a:ext uri="{A12FA001-AC4F-418D-AE19-62706E023703}">
                      <ahyp:hlinkClr xmlns:ahyp="http://schemas.microsoft.com/office/drawing/2018/hyperlinkcolor" val="tx"/>
                    </a:ext>
                  </a:extLst>
                </a:hlinkClick>
              </a:rPr>
              <a:t>Canva</a:t>
            </a:r>
            <a:r>
              <a:rPr lang="en-US" sz="4099" dirty="0">
                <a:solidFill>
                  <a:srgbClr val="78393A"/>
                </a:solidFill>
                <a:latin typeface="Nunito Sans"/>
              </a:rPr>
              <a:t> - Easy design. (Pro is free for nonprofits!)</a:t>
            </a:r>
          </a:p>
          <a:p>
            <a:pPr marL="885178" lvl="1" indent="-442589">
              <a:lnSpc>
                <a:spcPts val="7461"/>
              </a:lnSpc>
              <a:buFont typeface="Arial"/>
              <a:buChar char="•"/>
            </a:pPr>
            <a:r>
              <a:rPr lang="en-US" sz="4099" u="sng" dirty="0">
                <a:solidFill>
                  <a:schemeClr val="bg2"/>
                </a:solidFill>
                <a:latin typeface="Nunito Sans Bold"/>
                <a:hlinkClick r:id="rId4" tooltip="https://pixabay.com/">
                  <a:extLst>
                    <a:ext uri="{A12FA001-AC4F-418D-AE19-62706E023703}">
                      <ahyp:hlinkClr xmlns:ahyp="http://schemas.microsoft.com/office/drawing/2018/hyperlinkcolor" val="tx"/>
                    </a:ext>
                  </a:extLst>
                </a:hlinkClick>
              </a:rPr>
              <a:t>Pixabay</a:t>
            </a:r>
            <a:r>
              <a:rPr lang="en-US" sz="4099" dirty="0">
                <a:solidFill>
                  <a:srgbClr val="78393A"/>
                </a:solidFill>
                <a:latin typeface="Nunito Sans"/>
              </a:rPr>
              <a:t> and </a:t>
            </a:r>
            <a:r>
              <a:rPr lang="en-US" sz="4099" u="sng" dirty="0">
                <a:solidFill>
                  <a:schemeClr val="bg2"/>
                </a:solidFill>
                <a:latin typeface="Nunito Sans Bold"/>
                <a:hlinkClick r:id="rId5" tooltip="https://www.pexels.com/">
                  <a:extLst>
                    <a:ext uri="{A12FA001-AC4F-418D-AE19-62706E023703}">
                      <ahyp:hlinkClr xmlns:ahyp="http://schemas.microsoft.com/office/drawing/2018/hyperlinkcolor" val="tx"/>
                    </a:ext>
                  </a:extLst>
                </a:hlinkClick>
              </a:rPr>
              <a:t>Pexels</a:t>
            </a:r>
            <a:r>
              <a:rPr lang="en-US" sz="4099" dirty="0">
                <a:solidFill>
                  <a:srgbClr val="78393A"/>
                </a:solidFill>
                <a:latin typeface="Nunito Sans"/>
              </a:rPr>
              <a:t> - free photos/video</a:t>
            </a:r>
          </a:p>
        </p:txBody>
      </p:sp>
      <p:sp>
        <p:nvSpPr>
          <p:cNvPr id="5" name="TextBox 5"/>
          <p:cNvSpPr txBox="1"/>
          <p:nvPr/>
        </p:nvSpPr>
        <p:spPr>
          <a:xfrm>
            <a:off x="9018991" y="4194138"/>
            <a:ext cx="6341715" cy="679032"/>
          </a:xfrm>
          <a:prstGeom prst="rect">
            <a:avLst/>
          </a:prstGeom>
        </p:spPr>
        <p:txBody>
          <a:bodyPr lIns="0" tIns="0" rIns="0" bIns="0" rtlCol="0" anchor="t">
            <a:spAutoFit/>
          </a:bodyPr>
          <a:lstStyle/>
          <a:p>
            <a:pPr algn="ctr">
              <a:lnSpc>
                <a:spcPts val="5458"/>
              </a:lnSpc>
              <a:spcBef>
                <a:spcPct val="0"/>
              </a:spcBef>
            </a:pPr>
            <a:r>
              <a:rPr lang="en-US" sz="3899" u="sng" dirty="0">
                <a:solidFill>
                  <a:schemeClr val="bg2"/>
                </a:solidFill>
                <a:latin typeface="Nunito Sans Bold"/>
                <a:hlinkClick r:id="rId6" tooltip="https://visiolectio.com/">
                  <a:extLst>
                    <a:ext uri="{A12FA001-AC4F-418D-AE19-62706E023703}">
                      <ahyp:hlinkClr xmlns:ahyp="http://schemas.microsoft.com/office/drawing/2018/hyperlinkcolor" val="tx"/>
                    </a:ext>
                  </a:extLst>
                </a:hlinkClick>
              </a:rPr>
              <a:t>Visio Lectio</a:t>
            </a:r>
            <a:r>
              <a:rPr lang="en-US" sz="3899" dirty="0">
                <a:solidFill>
                  <a:schemeClr val="bg2"/>
                </a:solidFill>
                <a:latin typeface="Nunito Sans"/>
              </a:rPr>
              <a:t> </a:t>
            </a:r>
            <a:r>
              <a:rPr lang="en-US" sz="3899" dirty="0">
                <a:solidFill>
                  <a:srgbClr val="78393A"/>
                </a:solidFill>
                <a:latin typeface="Nunito Sans"/>
              </a:rPr>
              <a:t>- lectionary art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a:off x="0" y="-3206"/>
            <a:ext cx="18288000" cy="10290206"/>
          </a:xfrm>
          <a:custGeom>
            <a:avLst/>
            <a:gdLst/>
            <a:ahLst/>
            <a:cxnLst/>
            <a:rect l="l" t="t" r="r" b="b"/>
            <a:pathLst>
              <a:path w="18288000" h="10290206">
                <a:moveTo>
                  <a:pt x="0" y="0"/>
                </a:moveTo>
                <a:lnTo>
                  <a:pt x="18288000" y="0"/>
                </a:lnTo>
                <a:lnTo>
                  <a:pt x="18288000" y="10290206"/>
                </a:lnTo>
                <a:lnTo>
                  <a:pt x="0" y="10290206"/>
                </a:lnTo>
                <a:lnTo>
                  <a:pt x="0" y="0"/>
                </a:lnTo>
                <a:close/>
              </a:path>
            </a:pathLst>
          </a:custGeom>
          <a:blipFill dpi="0" rotWithShape="1">
            <a:blip r:embed="rId3">
              <a:alphaModFix amt="78000"/>
            </a:blip>
            <a:srcRect/>
            <a:stretch>
              <a:fillRect t="-9314" b="-9314"/>
            </a:stretch>
          </a:blipFill>
        </p:spPr>
      </p:sp>
      <p:sp>
        <p:nvSpPr>
          <p:cNvPr id="3" name="TextBox 3"/>
          <p:cNvSpPr txBox="1"/>
          <p:nvPr/>
        </p:nvSpPr>
        <p:spPr>
          <a:xfrm rot="394702">
            <a:off x="3545677" y="7820657"/>
            <a:ext cx="6891630" cy="1094530"/>
          </a:xfrm>
          <a:prstGeom prst="rect">
            <a:avLst/>
          </a:prstGeom>
          <a:sp3d/>
        </p:spPr>
        <p:txBody>
          <a:bodyPr wrap="none" lIns="0" tIns="0" rIns="0" bIns="0" rtlCol="0" anchor="t">
            <a:prstTxWarp prst="textArchDown">
              <a:avLst/>
            </a:prstTxWarp>
            <a:noAutofit/>
          </a:bodyPr>
          <a:lstStyle/>
          <a:p>
            <a:pPr algn="ctr">
              <a:lnSpc>
                <a:spcPts val="9178"/>
              </a:lnSpc>
              <a:spcBef>
                <a:spcPct val="0"/>
              </a:spcBef>
            </a:pPr>
            <a:r>
              <a:rPr lang="en-US" sz="6556" spc="300" dirty="0">
                <a:solidFill>
                  <a:srgbClr val="FEEDD6"/>
                </a:solidFill>
                <a:effectLst>
                  <a:outerShdw blurRad="50800" dist="50800" dir="5400000" algn="ctr" rotWithShape="0">
                    <a:srgbClr val="000000"/>
                  </a:outerShdw>
                </a:effectLst>
                <a:latin typeface="Yeseva One"/>
              </a:rPr>
              <a:t>NEWSLETTERS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TextBox 2"/>
          <p:cNvSpPr txBox="1"/>
          <p:nvPr/>
        </p:nvSpPr>
        <p:spPr>
          <a:xfrm>
            <a:off x="7372299" y="991559"/>
            <a:ext cx="9681765" cy="714824"/>
          </a:xfrm>
          <a:prstGeom prst="rect">
            <a:avLst/>
          </a:prstGeom>
        </p:spPr>
        <p:txBody>
          <a:bodyPr lIns="0" tIns="0" rIns="0" bIns="0" rtlCol="0" anchor="t">
            <a:spAutoFit/>
          </a:bodyPr>
          <a:lstStyle/>
          <a:p>
            <a:pPr algn="ctr">
              <a:lnSpc>
                <a:spcPts val="5852"/>
              </a:lnSpc>
              <a:spcBef>
                <a:spcPct val="0"/>
              </a:spcBef>
            </a:pPr>
            <a:r>
              <a:rPr lang="en-US" sz="4180" dirty="0">
                <a:solidFill>
                  <a:srgbClr val="78393A"/>
                </a:solidFill>
                <a:latin typeface="Yeseva One"/>
              </a:rPr>
              <a:t>STAYING OUT OF THE SPAM FOLDER</a:t>
            </a:r>
          </a:p>
        </p:txBody>
      </p:sp>
      <p:sp>
        <p:nvSpPr>
          <p:cNvPr id="3" name="TextBox 3"/>
          <p:cNvSpPr txBox="1"/>
          <p:nvPr/>
        </p:nvSpPr>
        <p:spPr>
          <a:xfrm>
            <a:off x="7372299" y="2328399"/>
            <a:ext cx="9998667" cy="6609630"/>
          </a:xfrm>
          <a:prstGeom prst="rect">
            <a:avLst/>
          </a:prstGeom>
        </p:spPr>
        <p:txBody>
          <a:bodyPr lIns="0" tIns="0" rIns="0" bIns="0" rtlCol="0" anchor="t">
            <a:spAutoFit/>
          </a:bodyPr>
          <a:lstStyle/>
          <a:p>
            <a:pPr marL="731133" lvl="1" indent="-365566">
              <a:lnSpc>
                <a:spcPts val="4741"/>
              </a:lnSpc>
              <a:buFont typeface="Arial"/>
              <a:buChar char="•"/>
            </a:pPr>
            <a:r>
              <a:rPr lang="en-US" sz="3386" dirty="0">
                <a:solidFill>
                  <a:srgbClr val="78393A"/>
                </a:solidFill>
                <a:latin typeface="Nunito Sans"/>
              </a:rPr>
              <a:t>Make sure recipients want your emails!</a:t>
            </a:r>
          </a:p>
          <a:p>
            <a:pPr marL="731133" lvl="1" indent="-365566">
              <a:lnSpc>
                <a:spcPts val="4741"/>
              </a:lnSpc>
              <a:buFont typeface="Arial"/>
              <a:buChar char="•"/>
            </a:pPr>
            <a:r>
              <a:rPr lang="en-US" sz="3386" dirty="0">
                <a:solidFill>
                  <a:srgbClr val="78393A"/>
                </a:solidFill>
                <a:latin typeface="Nunito Sans"/>
              </a:rPr>
              <a:t>Avoid spam words/titles.</a:t>
            </a:r>
            <a:endParaRPr lang="en-US" sz="3386" dirty="0">
              <a:solidFill>
                <a:srgbClr val="78393A"/>
              </a:solidFill>
              <a:latin typeface="Nunito Sans"/>
              <a:hlinkClick r:id="rId3"/>
            </a:endParaRPr>
          </a:p>
          <a:p>
            <a:pPr marL="731133" lvl="1" indent="-365566">
              <a:lnSpc>
                <a:spcPts val="4741"/>
              </a:lnSpc>
              <a:buFont typeface="Arial"/>
              <a:buChar char="•"/>
            </a:pPr>
            <a:r>
              <a:rPr lang="en-US" sz="3386" dirty="0">
                <a:solidFill>
                  <a:srgbClr val="78393A"/>
                </a:solidFill>
                <a:latin typeface="Nunito Sans"/>
                <a:hlinkClick r:id="rId3"/>
              </a:rPr>
              <a:t> </a:t>
            </a:r>
            <a:r>
              <a:rPr lang="en-US" sz="3386" u="sng" dirty="0">
                <a:solidFill>
                  <a:srgbClr val="78393A"/>
                </a:solidFill>
                <a:latin typeface="Nunito Sans"/>
                <a:hlinkClick r:id="rId3"/>
              </a:rPr>
              <a:t>Authenticate your emails</a:t>
            </a:r>
            <a:endParaRPr lang="en-US" sz="3386" u="sng" dirty="0">
              <a:solidFill>
                <a:srgbClr val="78393A"/>
              </a:solidFill>
              <a:latin typeface="Nunito Sans"/>
              <a:hlinkClick r:id="rId4" tooltip="https://www.youtube.com/watch?v=TV7zkkjyk2g"/>
            </a:endParaRPr>
          </a:p>
          <a:p>
            <a:pPr marL="1462266" lvl="2" indent="-487422">
              <a:lnSpc>
                <a:spcPts val="4741"/>
              </a:lnSpc>
              <a:buFont typeface="Arial"/>
              <a:buChar char="•"/>
            </a:pPr>
            <a:r>
              <a:rPr lang="en-US" sz="3386" dirty="0">
                <a:solidFill>
                  <a:srgbClr val="78393A"/>
                </a:solidFill>
                <a:latin typeface="Nunito Sans"/>
              </a:rPr>
              <a:t> If you use an email marketing service, this makes it known that the email is coming from your organization and not an unverified sender. </a:t>
            </a:r>
          </a:p>
          <a:p>
            <a:pPr marL="1462266" lvl="2" indent="-487422">
              <a:lnSpc>
                <a:spcPts val="4741"/>
              </a:lnSpc>
              <a:buFont typeface="Arial"/>
              <a:buChar char="•"/>
            </a:pPr>
            <a:r>
              <a:rPr lang="en-US" sz="3386" dirty="0">
                <a:solidFill>
                  <a:srgbClr val="78393A"/>
                </a:solidFill>
                <a:latin typeface="Nunito Sans"/>
              </a:rPr>
              <a:t> Get CNAME/DKIM or TXT records to publish in your domain’s DNS settings in order to self-authenticate. </a:t>
            </a:r>
          </a:p>
          <a:p>
            <a:pPr marL="1462266" lvl="2" indent="-487422">
              <a:lnSpc>
                <a:spcPts val="4741"/>
              </a:lnSpc>
              <a:buFont typeface="Arial"/>
              <a:buChar char="•"/>
            </a:pPr>
            <a:r>
              <a:rPr lang="en-US" sz="3386" dirty="0">
                <a:solidFill>
                  <a:srgbClr val="78393A"/>
                </a:solidFill>
                <a:latin typeface="Nunito Sans"/>
              </a:rPr>
              <a:t> It’s pretty technical. Ask for help. </a:t>
            </a:r>
          </a:p>
        </p:txBody>
      </p:sp>
      <p:sp>
        <p:nvSpPr>
          <p:cNvPr id="4" name="Freeform 4"/>
          <p:cNvSpPr/>
          <p:nvPr/>
        </p:nvSpPr>
        <p:spPr>
          <a:xfrm>
            <a:off x="0" y="-211398"/>
            <a:ext cx="6579645" cy="10709797"/>
          </a:xfrm>
          <a:custGeom>
            <a:avLst/>
            <a:gdLst/>
            <a:ahLst/>
            <a:cxnLst/>
            <a:rect l="l" t="t" r="r" b="b"/>
            <a:pathLst>
              <a:path w="6579645" h="10709797">
                <a:moveTo>
                  <a:pt x="0" y="0"/>
                </a:moveTo>
                <a:lnTo>
                  <a:pt x="6579645" y="0"/>
                </a:lnTo>
                <a:lnTo>
                  <a:pt x="6579645" y="10709796"/>
                </a:lnTo>
                <a:lnTo>
                  <a:pt x="0" y="10709796"/>
                </a:lnTo>
                <a:lnTo>
                  <a:pt x="0" y="0"/>
                </a:lnTo>
                <a:close/>
              </a:path>
            </a:pathLst>
          </a:custGeom>
          <a:blipFill>
            <a:blip r:embed="rId5"/>
            <a:stretch>
              <a:fillRect r="-144157"/>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a:off x="10516680" y="0"/>
            <a:ext cx="9529467" cy="10532165"/>
          </a:xfrm>
          <a:custGeom>
            <a:avLst/>
            <a:gdLst/>
            <a:ahLst/>
            <a:cxnLst/>
            <a:rect l="l" t="t" r="r" b="b"/>
            <a:pathLst>
              <a:path w="9529467" h="10532165">
                <a:moveTo>
                  <a:pt x="0" y="0"/>
                </a:moveTo>
                <a:lnTo>
                  <a:pt x="9529467" y="0"/>
                </a:lnTo>
                <a:lnTo>
                  <a:pt x="9529467" y="10532165"/>
                </a:lnTo>
                <a:lnTo>
                  <a:pt x="0" y="10532165"/>
                </a:lnTo>
                <a:lnTo>
                  <a:pt x="0" y="0"/>
                </a:lnTo>
                <a:close/>
              </a:path>
            </a:pathLst>
          </a:custGeom>
          <a:blipFill>
            <a:blip r:embed="rId3"/>
            <a:stretch>
              <a:fillRect l="-52535" r="-13041"/>
            </a:stretch>
          </a:blipFill>
        </p:spPr>
      </p:sp>
      <p:sp>
        <p:nvSpPr>
          <p:cNvPr id="3" name="TextBox 3"/>
          <p:cNvSpPr txBox="1"/>
          <p:nvPr/>
        </p:nvSpPr>
        <p:spPr>
          <a:xfrm>
            <a:off x="2111439" y="638194"/>
            <a:ext cx="5659882" cy="1050046"/>
          </a:xfrm>
          <a:prstGeom prst="rect">
            <a:avLst/>
          </a:prstGeom>
        </p:spPr>
        <p:txBody>
          <a:bodyPr wrap="square" lIns="0" tIns="0" rIns="0" bIns="0" rtlCol="0" anchor="t">
            <a:spAutoFit/>
          </a:bodyPr>
          <a:lstStyle/>
          <a:p>
            <a:pPr algn="ctr">
              <a:lnSpc>
                <a:spcPts val="8528"/>
              </a:lnSpc>
              <a:spcBef>
                <a:spcPct val="0"/>
              </a:spcBef>
            </a:pPr>
            <a:r>
              <a:rPr lang="en-US" sz="6091" dirty="0">
                <a:solidFill>
                  <a:srgbClr val="78393A"/>
                </a:solidFill>
                <a:latin typeface="Yeseva One"/>
              </a:rPr>
              <a:t>QUICK TIPS</a:t>
            </a:r>
          </a:p>
        </p:txBody>
      </p:sp>
      <p:sp>
        <p:nvSpPr>
          <p:cNvPr id="4" name="TextBox 4"/>
          <p:cNvSpPr txBox="1"/>
          <p:nvPr/>
        </p:nvSpPr>
        <p:spPr>
          <a:xfrm>
            <a:off x="695739" y="2139637"/>
            <a:ext cx="9442174" cy="7107074"/>
          </a:xfrm>
          <a:prstGeom prst="rect">
            <a:avLst/>
          </a:prstGeom>
        </p:spPr>
        <p:txBody>
          <a:bodyPr lIns="0" tIns="0" rIns="0" bIns="0" rtlCol="0" anchor="t">
            <a:spAutoFit/>
          </a:bodyPr>
          <a:lstStyle/>
          <a:p>
            <a:pPr marL="841853" lvl="1" indent="-420926">
              <a:lnSpc>
                <a:spcPts val="6160"/>
              </a:lnSpc>
              <a:buFont typeface="Arial"/>
              <a:buChar char="•"/>
            </a:pPr>
            <a:r>
              <a:rPr lang="en-US" sz="3899" dirty="0">
                <a:solidFill>
                  <a:srgbClr val="78393A"/>
                </a:solidFill>
                <a:latin typeface="Nunito Sans"/>
              </a:rPr>
              <a:t>Snappy subject line? </a:t>
            </a:r>
          </a:p>
          <a:p>
            <a:pPr marL="841853" lvl="1" indent="-420926">
              <a:lnSpc>
                <a:spcPts val="6160"/>
              </a:lnSpc>
              <a:buFont typeface="Arial"/>
              <a:buChar char="•"/>
            </a:pPr>
            <a:r>
              <a:rPr lang="en-US" sz="3899" dirty="0">
                <a:solidFill>
                  <a:srgbClr val="78393A"/>
                </a:solidFill>
                <a:latin typeface="Nunito Sans"/>
              </a:rPr>
              <a:t>The opening keeps people scrolling.</a:t>
            </a:r>
          </a:p>
          <a:p>
            <a:pPr marL="841853" lvl="1" indent="-420926">
              <a:lnSpc>
                <a:spcPts val="6160"/>
              </a:lnSpc>
              <a:buFont typeface="Arial"/>
              <a:buChar char="•"/>
            </a:pPr>
            <a:r>
              <a:rPr lang="en-US" sz="3899" dirty="0">
                <a:solidFill>
                  <a:srgbClr val="78393A"/>
                </a:solidFill>
                <a:latin typeface="Nunito Sans"/>
              </a:rPr>
              <a:t>Balance text and images. </a:t>
            </a:r>
          </a:p>
          <a:p>
            <a:pPr marL="841853" lvl="1" indent="-420926">
              <a:lnSpc>
                <a:spcPts val="6160"/>
              </a:lnSpc>
              <a:buFont typeface="Arial"/>
              <a:buChar char="•"/>
            </a:pPr>
            <a:r>
              <a:rPr lang="en-US" sz="3899" dirty="0">
                <a:solidFill>
                  <a:srgbClr val="78393A"/>
                </a:solidFill>
                <a:latin typeface="Nunito Sans"/>
              </a:rPr>
              <a:t>Make it mobile friendly. </a:t>
            </a:r>
          </a:p>
          <a:p>
            <a:pPr marL="841853" lvl="1" indent="-420926">
              <a:lnSpc>
                <a:spcPts val="6160"/>
              </a:lnSpc>
              <a:buFont typeface="Arial"/>
              <a:buChar char="•"/>
            </a:pPr>
            <a:r>
              <a:rPr lang="en-US" sz="3899" dirty="0">
                <a:solidFill>
                  <a:srgbClr val="78393A"/>
                </a:solidFill>
                <a:latin typeface="Nunito Sans"/>
              </a:rPr>
              <a:t>Be consistent - send at the same day and time each week. </a:t>
            </a:r>
          </a:p>
          <a:p>
            <a:pPr marL="841853" lvl="1" indent="-420926">
              <a:lnSpc>
                <a:spcPts val="6160"/>
              </a:lnSpc>
              <a:buFont typeface="Arial"/>
              <a:buChar char="•"/>
            </a:pPr>
            <a:r>
              <a:rPr lang="en-US" sz="3899" dirty="0">
                <a:solidFill>
                  <a:srgbClr val="78393A"/>
                </a:solidFill>
                <a:latin typeface="Nunito Sans"/>
              </a:rPr>
              <a:t>Test and proofread.</a:t>
            </a:r>
          </a:p>
          <a:p>
            <a:pPr marL="841853" lvl="1" indent="-420926">
              <a:lnSpc>
                <a:spcPts val="6160"/>
              </a:lnSpc>
              <a:buFont typeface="Arial"/>
              <a:buChar char="•"/>
            </a:pPr>
            <a:r>
              <a:rPr lang="en-US" sz="3899" dirty="0">
                <a:solidFill>
                  <a:srgbClr val="78393A"/>
                </a:solidFill>
                <a:latin typeface="Nunito Sans"/>
              </a:rPr>
              <a:t>Look at your metrics.</a:t>
            </a:r>
          </a:p>
          <a:p>
            <a:pPr marL="841853" lvl="1" indent="-420926">
              <a:lnSpc>
                <a:spcPts val="6160"/>
              </a:lnSpc>
              <a:buFont typeface="Arial"/>
              <a:buChar char="•"/>
            </a:pPr>
            <a:r>
              <a:rPr lang="en-US" sz="3899" dirty="0">
                <a:solidFill>
                  <a:srgbClr val="78393A"/>
                </a:solidFill>
                <a:latin typeface="Nunito Sans"/>
              </a:rPr>
              <a:t>Don't overthink 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a:off x="0" y="-467689"/>
            <a:ext cx="18508315" cy="11979486"/>
          </a:xfrm>
          <a:custGeom>
            <a:avLst/>
            <a:gdLst/>
            <a:ahLst/>
            <a:cxnLst/>
            <a:rect l="l" t="t" r="r" b="b"/>
            <a:pathLst>
              <a:path w="18508315" h="11979486">
                <a:moveTo>
                  <a:pt x="0" y="0"/>
                </a:moveTo>
                <a:lnTo>
                  <a:pt x="18508315" y="0"/>
                </a:lnTo>
                <a:lnTo>
                  <a:pt x="18508315" y="11979486"/>
                </a:lnTo>
                <a:lnTo>
                  <a:pt x="0" y="11979486"/>
                </a:lnTo>
                <a:lnTo>
                  <a:pt x="0" y="0"/>
                </a:lnTo>
                <a:close/>
              </a:path>
            </a:pathLst>
          </a:custGeom>
          <a:blipFill>
            <a:blip r:embed="rId2"/>
            <a:stretch>
              <a:fillRect t="-1516" b="-1516"/>
            </a:stretch>
          </a:blipFill>
        </p:spPr>
      </p:sp>
      <p:sp>
        <p:nvSpPr>
          <p:cNvPr id="3" name="TextBox 3"/>
          <p:cNvSpPr txBox="1"/>
          <p:nvPr/>
        </p:nvSpPr>
        <p:spPr>
          <a:xfrm>
            <a:off x="9557045" y="7143027"/>
            <a:ext cx="8296424" cy="2872261"/>
          </a:xfrm>
          <a:prstGeom prst="rect">
            <a:avLst/>
          </a:prstGeom>
        </p:spPr>
        <p:txBody>
          <a:bodyPr wrap="square" lIns="0" tIns="0" rIns="0" bIns="0" rtlCol="0" anchor="t">
            <a:spAutoFit/>
          </a:bodyPr>
          <a:lstStyle/>
          <a:p>
            <a:pPr algn="ctr">
              <a:lnSpc>
                <a:spcPts val="5739"/>
              </a:lnSpc>
            </a:pPr>
            <a:r>
              <a:rPr lang="en-US" sz="4099" dirty="0">
                <a:solidFill>
                  <a:srgbClr val="FEEDD6"/>
                </a:solidFill>
                <a:latin typeface="Yeseva One"/>
              </a:rPr>
              <a:t>The Rev. Lizzie McManus-</a:t>
            </a:r>
            <a:r>
              <a:rPr lang="en-US" sz="4099" dirty="0" err="1">
                <a:solidFill>
                  <a:srgbClr val="FEEDD6"/>
                </a:solidFill>
                <a:latin typeface="Yeseva One"/>
              </a:rPr>
              <a:t>Dail</a:t>
            </a:r>
            <a:endParaRPr lang="en-US" sz="4099" dirty="0">
              <a:solidFill>
                <a:srgbClr val="FEEDD6"/>
              </a:solidFill>
              <a:latin typeface="Yeseva One"/>
            </a:endParaRPr>
          </a:p>
          <a:p>
            <a:pPr algn="ctr">
              <a:lnSpc>
                <a:spcPts val="5739"/>
              </a:lnSpc>
            </a:pPr>
            <a:r>
              <a:rPr lang="en-US" sz="4099" u="sng" dirty="0">
                <a:solidFill>
                  <a:schemeClr val="bg2"/>
                </a:solidFill>
                <a:latin typeface="Yeseva One"/>
                <a:hlinkClick r:id="rId3" tooltip="https://www.instagram.com/jubileeatx/">
                  <a:extLst>
                    <a:ext uri="{A12FA001-AC4F-418D-AE19-62706E023703}">
                      <ahyp:hlinkClr xmlns:ahyp="http://schemas.microsoft.com/office/drawing/2018/hyperlinkcolor" val="tx"/>
                    </a:ext>
                  </a:extLst>
                </a:hlinkClick>
              </a:rPr>
              <a:t>Jubilee, Austin - Insta</a:t>
            </a:r>
          </a:p>
          <a:p>
            <a:pPr algn="ctr">
              <a:lnSpc>
                <a:spcPts val="5739"/>
              </a:lnSpc>
              <a:spcBef>
                <a:spcPct val="0"/>
              </a:spcBef>
            </a:pPr>
            <a:r>
              <a:rPr lang="en-US" sz="4099" u="sng" dirty="0">
                <a:solidFill>
                  <a:schemeClr val="bg2"/>
                </a:solidFill>
                <a:latin typeface="Yeseva One"/>
                <a:hlinkClick r:id="rId4" tooltip="https://vimeo.com/850683919/21326401ea">
                  <a:extLst>
                    <a:ext uri="{A12FA001-AC4F-418D-AE19-62706E023703}">
                      <ahyp:hlinkClr xmlns:ahyp="http://schemas.microsoft.com/office/drawing/2018/hyperlinkcolor" val="tx"/>
                    </a:ext>
                  </a:extLst>
                </a:hlinkClick>
              </a:rPr>
              <a:t>Social Media as Ministry - webinar</a:t>
            </a:r>
          </a:p>
        </p:txBody>
      </p:sp>
      <p:sp>
        <p:nvSpPr>
          <p:cNvPr id="4" name="TextBox 4"/>
          <p:cNvSpPr txBox="1"/>
          <p:nvPr/>
        </p:nvSpPr>
        <p:spPr>
          <a:xfrm>
            <a:off x="1273620" y="7900017"/>
            <a:ext cx="7009805" cy="1358283"/>
          </a:xfrm>
          <a:prstGeom prst="rect">
            <a:avLst/>
          </a:prstGeom>
        </p:spPr>
        <p:txBody>
          <a:bodyPr lIns="0" tIns="0" rIns="0" bIns="0" rtlCol="0" anchor="t">
            <a:spAutoFit/>
          </a:bodyPr>
          <a:lstStyle/>
          <a:p>
            <a:pPr algn="ctr">
              <a:lnSpc>
                <a:spcPts val="5458"/>
              </a:lnSpc>
            </a:pPr>
            <a:r>
              <a:rPr lang="en-US" sz="3899" dirty="0">
                <a:solidFill>
                  <a:srgbClr val="FEEDD6"/>
                </a:solidFill>
                <a:latin typeface="Yeseva One"/>
              </a:rPr>
              <a:t>The Rev. Sarah West</a:t>
            </a:r>
          </a:p>
          <a:p>
            <a:pPr algn="ctr">
              <a:lnSpc>
                <a:spcPts val="5458"/>
              </a:lnSpc>
              <a:spcBef>
                <a:spcPct val="0"/>
              </a:spcBef>
            </a:pPr>
            <a:r>
              <a:rPr lang="en-US" sz="3899" u="sng" dirty="0">
                <a:solidFill>
                  <a:schemeClr val="bg2"/>
                </a:solidFill>
                <a:latin typeface="Yeseva One"/>
                <a:hlinkClick r:id="rId5" tooltip="https://visiolectio.com">
                  <a:extLst>
                    <a:ext uri="{A12FA001-AC4F-418D-AE19-62706E023703}">
                      <ahyp:hlinkClr xmlns:ahyp="http://schemas.microsoft.com/office/drawing/2018/hyperlinkcolor" val="tx"/>
                    </a:ext>
                  </a:extLst>
                </a:hlinkClick>
              </a:rPr>
              <a:t>Lectionary art for bulletins </a:t>
            </a:r>
          </a:p>
        </p:txBody>
      </p:sp>
      <p:sp>
        <p:nvSpPr>
          <p:cNvPr id="5" name="TextBox 5"/>
          <p:cNvSpPr txBox="1"/>
          <p:nvPr/>
        </p:nvSpPr>
        <p:spPr>
          <a:xfrm>
            <a:off x="6553592" y="914400"/>
            <a:ext cx="4149626" cy="937533"/>
          </a:xfrm>
          <a:prstGeom prst="rect">
            <a:avLst/>
          </a:prstGeom>
        </p:spPr>
        <p:txBody>
          <a:bodyPr lIns="0" tIns="0" rIns="0" bIns="0" rtlCol="0" anchor="t">
            <a:spAutoFit/>
          </a:bodyPr>
          <a:lstStyle/>
          <a:p>
            <a:pPr algn="ctr">
              <a:lnSpc>
                <a:spcPts val="7649"/>
              </a:lnSpc>
              <a:spcBef>
                <a:spcPct val="0"/>
              </a:spcBef>
            </a:pPr>
            <a:r>
              <a:rPr lang="en-US" sz="5464">
                <a:solidFill>
                  <a:srgbClr val="FEEDD6"/>
                </a:solidFill>
                <a:latin typeface="Yeseva One"/>
              </a:rPr>
              <a:t>RESOURCES</a:t>
            </a:r>
          </a:p>
        </p:txBody>
      </p:sp>
      <p:sp>
        <p:nvSpPr>
          <p:cNvPr id="6" name="TextBox 6"/>
          <p:cNvSpPr txBox="1"/>
          <p:nvPr/>
        </p:nvSpPr>
        <p:spPr>
          <a:xfrm>
            <a:off x="1273620" y="2045282"/>
            <a:ext cx="4288482" cy="1358283"/>
          </a:xfrm>
          <a:prstGeom prst="rect">
            <a:avLst/>
          </a:prstGeom>
        </p:spPr>
        <p:txBody>
          <a:bodyPr lIns="0" tIns="0" rIns="0" bIns="0" rtlCol="0" anchor="t">
            <a:spAutoFit/>
          </a:bodyPr>
          <a:lstStyle/>
          <a:p>
            <a:pPr algn="ctr">
              <a:lnSpc>
                <a:spcPts val="5458"/>
              </a:lnSpc>
            </a:pPr>
            <a:r>
              <a:rPr lang="en-US" sz="3899" dirty="0">
                <a:solidFill>
                  <a:srgbClr val="FEEDD6"/>
                </a:solidFill>
                <a:latin typeface="Yeseva One"/>
              </a:rPr>
              <a:t>Content Strategy</a:t>
            </a:r>
          </a:p>
          <a:p>
            <a:pPr algn="ctr">
              <a:lnSpc>
                <a:spcPts val="5458"/>
              </a:lnSpc>
              <a:spcBef>
                <a:spcPct val="0"/>
              </a:spcBef>
            </a:pPr>
            <a:r>
              <a:rPr lang="en-US" sz="3899" u="sng" dirty="0">
                <a:solidFill>
                  <a:schemeClr val="bg2"/>
                </a:solidFill>
                <a:latin typeface="Yeseva One"/>
                <a:hlinkClick r:id="rId6" tooltip="https://www.socialmediaexaminer.com/email-marketing-strategy-cultivating-prospects-with-content/">
                  <a:extLst>
                    <a:ext uri="{A12FA001-AC4F-418D-AE19-62706E023703}">
                      <ahyp:hlinkClr xmlns:ahyp="http://schemas.microsoft.com/office/drawing/2018/hyperlinkcolor" val="tx"/>
                    </a:ext>
                  </a:extLst>
                </a:hlinkClick>
              </a:rPr>
              <a:t>Helpful Article</a:t>
            </a:r>
          </a:p>
        </p:txBody>
      </p:sp>
      <p:sp>
        <p:nvSpPr>
          <p:cNvPr id="7" name="TextBox 7"/>
          <p:cNvSpPr txBox="1"/>
          <p:nvPr/>
        </p:nvSpPr>
        <p:spPr>
          <a:xfrm>
            <a:off x="13077230" y="2045282"/>
            <a:ext cx="4182070" cy="1358283"/>
          </a:xfrm>
          <a:prstGeom prst="rect">
            <a:avLst/>
          </a:prstGeom>
        </p:spPr>
        <p:txBody>
          <a:bodyPr lIns="0" tIns="0" rIns="0" bIns="0" rtlCol="0" anchor="t">
            <a:spAutoFit/>
          </a:bodyPr>
          <a:lstStyle/>
          <a:p>
            <a:pPr algn="ctr">
              <a:lnSpc>
                <a:spcPts val="5458"/>
              </a:lnSpc>
            </a:pPr>
            <a:r>
              <a:rPr lang="en-US" sz="3899" dirty="0">
                <a:solidFill>
                  <a:srgbClr val="FEEDD6"/>
                </a:solidFill>
                <a:latin typeface="Yeseva One"/>
              </a:rPr>
              <a:t>Church as Brand</a:t>
            </a:r>
          </a:p>
          <a:p>
            <a:pPr algn="ctr">
              <a:lnSpc>
                <a:spcPts val="5458"/>
              </a:lnSpc>
              <a:spcBef>
                <a:spcPct val="0"/>
              </a:spcBef>
            </a:pPr>
            <a:r>
              <a:rPr lang="en-US" sz="3899" u="sng" dirty="0">
                <a:solidFill>
                  <a:schemeClr val="bg2"/>
                </a:solidFill>
                <a:latin typeface="Yeseva One"/>
                <a:hlinkClick r:id="rId6" tooltip="https://www.socialmediaexaminer.com/email-marketing-strategy-cultivating-prospects-with-content/">
                  <a:extLst>
                    <a:ext uri="{A12FA001-AC4F-418D-AE19-62706E023703}">
                      <ahyp:hlinkClr xmlns:ahyp="http://schemas.microsoft.com/office/drawing/2018/hyperlinkcolor" val="tx"/>
                    </a:ext>
                  </a:extLst>
                </a:hlinkClick>
              </a:rPr>
              <a:t>Helpful Article</a:t>
            </a:r>
          </a:p>
        </p:txBody>
      </p:sp>
      <p:sp>
        <p:nvSpPr>
          <p:cNvPr id="8" name="TextBox 7">
            <a:extLst>
              <a:ext uri="{FF2B5EF4-FFF2-40B4-BE49-F238E27FC236}">
                <a16:creationId xmlns:a16="http://schemas.microsoft.com/office/drawing/2014/main" id="{B9EA145C-5F37-F3EB-6426-E362E0CCAEFC}"/>
              </a:ext>
            </a:extLst>
          </p:cNvPr>
          <p:cNvSpPr txBox="1"/>
          <p:nvPr/>
        </p:nvSpPr>
        <p:spPr>
          <a:xfrm>
            <a:off x="1521600" y="4482260"/>
            <a:ext cx="4060380" cy="1290097"/>
          </a:xfrm>
          <a:prstGeom prst="rect">
            <a:avLst/>
          </a:prstGeom>
          <a:noFill/>
        </p:spPr>
        <p:txBody>
          <a:bodyPr wrap="square" rtlCol="0">
            <a:spAutoFit/>
          </a:bodyPr>
          <a:lstStyle/>
          <a:p>
            <a:pPr algn="ctr">
              <a:lnSpc>
                <a:spcPts val="5458"/>
              </a:lnSpc>
            </a:pPr>
            <a:r>
              <a:rPr lang="en-US" sz="3200" dirty="0">
                <a:solidFill>
                  <a:srgbClr val="FEEDD6"/>
                </a:solidFill>
                <a:latin typeface="Yeseva One"/>
              </a:rPr>
              <a:t>Newsletter Tips</a:t>
            </a:r>
          </a:p>
          <a:p>
            <a:pPr algn="ctr"/>
            <a:r>
              <a:rPr lang="en-US" sz="3200" dirty="0">
                <a:solidFill>
                  <a:schemeClr val="bg2"/>
                </a:solidFill>
                <a:hlinkClick r:id="rId7">
                  <a:extLst>
                    <a:ext uri="{A12FA001-AC4F-418D-AE19-62706E023703}">
                      <ahyp:hlinkClr xmlns:ahyp="http://schemas.microsoft.com/office/drawing/2018/hyperlinkcolor" val="tx"/>
                    </a:ext>
                  </a:extLst>
                </a:hlinkClick>
              </a:rPr>
              <a:t>Helpful Video</a:t>
            </a:r>
            <a:endParaRPr lang="en-US" sz="3200" dirty="0">
              <a:solidFill>
                <a:schemeClr val="bg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93960" y="2040117"/>
            <a:ext cx="4817190" cy="4817171"/>
            <a:chOff x="0" y="0"/>
            <a:chExt cx="6350000" cy="6349975"/>
          </a:xfrm>
        </p:grpSpPr>
        <p:sp>
          <p:nvSpPr>
            <p:cNvPr id="3" name="Freeform 3"/>
            <p:cNvSpPr/>
            <p:nvPr/>
          </p:nvSpPr>
          <p:spPr>
            <a:xfrm rot="-309293">
              <a:off x="-144705" y="-144708"/>
              <a:ext cx="6639411" cy="6639389"/>
            </a:xfrm>
            <a:custGeom>
              <a:avLst/>
              <a:gdLst/>
              <a:ahLst/>
              <a:cxnLst/>
              <a:rect l="l" t="t" r="r" b="b"/>
              <a:pathLst>
                <a:path w="6639411" h="6639389">
                  <a:moveTo>
                    <a:pt x="6481860" y="3605002"/>
                  </a:moveTo>
                  <a:cubicBezTo>
                    <a:pt x="6324317" y="5351336"/>
                    <a:pt x="4780821" y="6639388"/>
                    <a:pt x="3034437" y="6481841"/>
                  </a:cubicBezTo>
                  <a:cubicBezTo>
                    <a:pt x="1288027" y="6324291"/>
                    <a:pt x="0" y="4780797"/>
                    <a:pt x="157543" y="3034464"/>
                  </a:cubicBezTo>
                  <a:cubicBezTo>
                    <a:pt x="315094" y="1288042"/>
                    <a:pt x="1858564" y="0"/>
                    <a:pt x="3604973" y="157549"/>
                  </a:cubicBezTo>
                  <a:cubicBezTo>
                    <a:pt x="5351382" y="315099"/>
                    <a:pt x="6639411" y="1858580"/>
                    <a:pt x="6481860" y="3605002"/>
                  </a:cubicBezTo>
                  <a:close/>
                </a:path>
              </a:pathLst>
            </a:custGeom>
            <a:blipFill>
              <a:blip r:embed="rId2"/>
              <a:stretch>
                <a:fillRect l="-6968" t="-3260" b="-4714"/>
              </a:stretch>
            </a:blipFill>
          </p:spPr>
        </p:sp>
      </p:grpSp>
      <p:sp>
        <p:nvSpPr>
          <p:cNvPr id="4" name="Freeform 4"/>
          <p:cNvSpPr/>
          <p:nvPr/>
        </p:nvSpPr>
        <p:spPr>
          <a:xfrm>
            <a:off x="8413849" y="2717809"/>
            <a:ext cx="1256934" cy="2030041"/>
          </a:xfrm>
          <a:custGeom>
            <a:avLst/>
            <a:gdLst/>
            <a:ahLst/>
            <a:cxnLst/>
            <a:rect l="l" t="t" r="r" b="b"/>
            <a:pathLst>
              <a:path w="1256934" h="2030041">
                <a:moveTo>
                  <a:pt x="0" y="0"/>
                </a:moveTo>
                <a:lnTo>
                  <a:pt x="1256934" y="0"/>
                </a:lnTo>
                <a:lnTo>
                  <a:pt x="1256934" y="2030041"/>
                </a:lnTo>
                <a:lnTo>
                  <a:pt x="0" y="2030041"/>
                </a:lnTo>
                <a:lnTo>
                  <a:pt x="0" y="0"/>
                </a:lnTo>
                <a:close/>
              </a:path>
            </a:pathLst>
          </a:custGeom>
          <a:blipFill>
            <a:blip r:embed="rId3"/>
            <a:stretch>
              <a:fillRect/>
            </a:stretch>
          </a:blipFill>
        </p:spPr>
      </p:sp>
      <p:sp>
        <p:nvSpPr>
          <p:cNvPr id="5" name="TextBox 5"/>
          <p:cNvSpPr txBox="1"/>
          <p:nvPr/>
        </p:nvSpPr>
        <p:spPr>
          <a:xfrm>
            <a:off x="7341840" y="1238075"/>
            <a:ext cx="3604320" cy="1047750"/>
          </a:xfrm>
          <a:prstGeom prst="rect">
            <a:avLst/>
          </a:prstGeom>
        </p:spPr>
        <p:txBody>
          <a:bodyPr lIns="0" tIns="0" rIns="0" bIns="0" rtlCol="0" anchor="t">
            <a:spAutoFit/>
          </a:bodyPr>
          <a:lstStyle/>
          <a:p>
            <a:pPr algn="ctr">
              <a:lnSpc>
                <a:spcPts val="8400"/>
              </a:lnSpc>
              <a:spcBef>
                <a:spcPct val="0"/>
              </a:spcBef>
            </a:pPr>
            <a:r>
              <a:rPr lang="en-US" sz="6000">
                <a:solidFill>
                  <a:srgbClr val="78393A"/>
                </a:solidFill>
                <a:latin typeface="Yeseva One"/>
              </a:rPr>
              <a:t>CONTACT</a:t>
            </a:r>
          </a:p>
        </p:txBody>
      </p:sp>
      <p:grpSp>
        <p:nvGrpSpPr>
          <p:cNvPr id="6" name="Group 6"/>
          <p:cNvGrpSpPr>
            <a:grpSpLocks noChangeAspect="1"/>
          </p:cNvGrpSpPr>
          <p:nvPr/>
        </p:nvGrpSpPr>
        <p:grpSpPr>
          <a:xfrm>
            <a:off x="1343233" y="2033330"/>
            <a:ext cx="4823977" cy="482395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8" name="TextBox 8"/>
          <p:cNvSpPr txBox="1"/>
          <p:nvPr/>
        </p:nvSpPr>
        <p:spPr>
          <a:xfrm>
            <a:off x="1028700" y="7206873"/>
            <a:ext cx="5453044" cy="2098396"/>
          </a:xfrm>
          <a:prstGeom prst="rect">
            <a:avLst/>
          </a:prstGeom>
        </p:spPr>
        <p:txBody>
          <a:bodyPr lIns="0" tIns="0" rIns="0" bIns="0" rtlCol="0" anchor="t">
            <a:spAutoFit/>
          </a:bodyPr>
          <a:lstStyle/>
          <a:p>
            <a:pPr algn="ctr">
              <a:lnSpc>
                <a:spcPts val="4214"/>
              </a:lnSpc>
            </a:pPr>
            <a:r>
              <a:rPr lang="en-US" sz="3010">
                <a:solidFill>
                  <a:srgbClr val="78393A"/>
                </a:solidFill>
                <a:latin typeface="Nunito Sans"/>
              </a:rPr>
              <a:t>RACHEL CARR</a:t>
            </a:r>
          </a:p>
          <a:p>
            <a:pPr algn="ctr">
              <a:lnSpc>
                <a:spcPts val="4214"/>
              </a:lnSpc>
            </a:pPr>
            <a:r>
              <a:rPr lang="en-US" sz="3010">
                <a:solidFill>
                  <a:srgbClr val="78393A"/>
                </a:solidFill>
                <a:latin typeface="Nunito Sans"/>
              </a:rPr>
              <a:t>Missioner for Communications</a:t>
            </a:r>
          </a:p>
          <a:p>
            <a:pPr algn="ctr">
              <a:lnSpc>
                <a:spcPts val="4214"/>
              </a:lnSpc>
            </a:pPr>
            <a:r>
              <a:rPr lang="en-US" sz="3010">
                <a:solidFill>
                  <a:srgbClr val="78393A"/>
                </a:solidFill>
                <a:latin typeface="Nunito Sans"/>
              </a:rPr>
              <a:t>Email: rcarr@diocesewnc.org</a:t>
            </a:r>
          </a:p>
          <a:p>
            <a:pPr algn="ctr">
              <a:lnSpc>
                <a:spcPts val="4214"/>
              </a:lnSpc>
              <a:spcBef>
                <a:spcPct val="0"/>
              </a:spcBef>
            </a:pPr>
            <a:r>
              <a:rPr lang="en-US" sz="3010">
                <a:solidFill>
                  <a:srgbClr val="78393A"/>
                </a:solidFill>
                <a:latin typeface="Nunito Sans"/>
              </a:rPr>
              <a:t>Follow: @wncepiscopal</a:t>
            </a:r>
          </a:p>
        </p:txBody>
      </p:sp>
      <p:sp>
        <p:nvSpPr>
          <p:cNvPr id="9" name="TextBox 9"/>
          <p:cNvSpPr txBox="1"/>
          <p:nvPr/>
        </p:nvSpPr>
        <p:spPr>
          <a:xfrm>
            <a:off x="10792365" y="7206873"/>
            <a:ext cx="7079696" cy="2098396"/>
          </a:xfrm>
          <a:prstGeom prst="rect">
            <a:avLst/>
          </a:prstGeom>
        </p:spPr>
        <p:txBody>
          <a:bodyPr lIns="0" tIns="0" rIns="0" bIns="0" rtlCol="0" anchor="t">
            <a:spAutoFit/>
          </a:bodyPr>
          <a:lstStyle/>
          <a:p>
            <a:pPr algn="ctr">
              <a:lnSpc>
                <a:spcPts val="4214"/>
              </a:lnSpc>
            </a:pPr>
            <a:r>
              <a:rPr lang="en-US" sz="3010">
                <a:solidFill>
                  <a:srgbClr val="78393A"/>
                </a:solidFill>
                <a:latin typeface="Nunito Sans"/>
              </a:rPr>
              <a:t>THE REV. OSCAR ROZO</a:t>
            </a:r>
          </a:p>
          <a:p>
            <a:pPr algn="ctr">
              <a:lnSpc>
                <a:spcPts val="4214"/>
              </a:lnSpc>
            </a:pPr>
            <a:r>
              <a:rPr lang="en-US" sz="3010">
                <a:solidFill>
                  <a:srgbClr val="78393A"/>
                </a:solidFill>
                <a:latin typeface="Nunito Sans"/>
              </a:rPr>
              <a:t>Missioner for Hispanic/Latino Ministries</a:t>
            </a:r>
          </a:p>
          <a:p>
            <a:pPr algn="ctr">
              <a:lnSpc>
                <a:spcPts val="4214"/>
              </a:lnSpc>
            </a:pPr>
            <a:r>
              <a:rPr lang="en-US" sz="3010">
                <a:solidFill>
                  <a:srgbClr val="78393A"/>
                </a:solidFill>
                <a:latin typeface="Nunito Sans"/>
              </a:rPr>
              <a:t>Email: orozo@diocesewnc.org</a:t>
            </a:r>
          </a:p>
          <a:p>
            <a:pPr algn="ctr">
              <a:lnSpc>
                <a:spcPts val="4214"/>
              </a:lnSpc>
              <a:spcBef>
                <a:spcPct val="0"/>
              </a:spcBef>
            </a:pPr>
            <a:r>
              <a:rPr lang="en-US" sz="3010">
                <a:solidFill>
                  <a:srgbClr val="78393A"/>
                </a:solidFill>
                <a:latin typeface="Nunito Sans"/>
              </a:rPr>
              <a:t>Follow: @latinoministrywnc</a:t>
            </a:r>
          </a:p>
        </p:txBody>
      </p:sp>
      <p:sp>
        <p:nvSpPr>
          <p:cNvPr id="10" name="TextBox 10"/>
          <p:cNvSpPr txBox="1"/>
          <p:nvPr/>
        </p:nvSpPr>
        <p:spPr>
          <a:xfrm>
            <a:off x="7670113" y="5933204"/>
            <a:ext cx="2744407" cy="541523"/>
          </a:xfrm>
          <a:prstGeom prst="rect">
            <a:avLst/>
          </a:prstGeom>
        </p:spPr>
        <p:txBody>
          <a:bodyPr lIns="0" tIns="0" rIns="0" bIns="0" rtlCol="0" anchor="t">
            <a:spAutoFit/>
          </a:bodyPr>
          <a:lstStyle/>
          <a:p>
            <a:pPr algn="ctr">
              <a:lnSpc>
                <a:spcPts val="4417"/>
              </a:lnSpc>
              <a:spcBef>
                <a:spcPct val="0"/>
              </a:spcBef>
            </a:pPr>
            <a:r>
              <a:rPr lang="en-US" sz="3155">
                <a:solidFill>
                  <a:srgbClr val="78393A"/>
                </a:solidFill>
                <a:latin typeface="Nunito Sans"/>
              </a:rPr>
              <a:t>828-225-6656</a:t>
            </a:r>
          </a:p>
        </p:txBody>
      </p:sp>
      <p:sp>
        <p:nvSpPr>
          <p:cNvPr id="11" name="TextBox 11"/>
          <p:cNvSpPr txBox="1"/>
          <p:nvPr/>
        </p:nvSpPr>
        <p:spPr>
          <a:xfrm>
            <a:off x="6726382" y="4816003"/>
            <a:ext cx="4631868" cy="1002683"/>
          </a:xfrm>
          <a:prstGeom prst="rect">
            <a:avLst/>
          </a:prstGeom>
        </p:spPr>
        <p:txBody>
          <a:bodyPr lIns="0" tIns="0" rIns="0" bIns="0" rtlCol="0" anchor="t">
            <a:spAutoFit/>
          </a:bodyPr>
          <a:lstStyle/>
          <a:p>
            <a:pPr algn="ctr">
              <a:lnSpc>
                <a:spcPts val="4059"/>
              </a:lnSpc>
              <a:spcBef>
                <a:spcPct val="0"/>
              </a:spcBef>
            </a:pPr>
            <a:r>
              <a:rPr lang="en-US" sz="2899">
                <a:solidFill>
                  <a:srgbClr val="78393A"/>
                </a:solidFill>
                <a:latin typeface="Nunito Sans"/>
              </a:rPr>
              <a:t>The Episcopal Diocese of Western North Carolina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grpSp>
        <p:nvGrpSpPr>
          <p:cNvPr id="2" name="Group 2"/>
          <p:cNvGrpSpPr/>
          <p:nvPr/>
        </p:nvGrpSpPr>
        <p:grpSpPr>
          <a:xfrm>
            <a:off x="2965861" y="2668348"/>
            <a:ext cx="12695224" cy="5831564"/>
            <a:chOff x="0" y="0"/>
            <a:chExt cx="3343598" cy="1535885"/>
          </a:xfrm>
        </p:grpSpPr>
        <p:sp>
          <p:nvSpPr>
            <p:cNvPr id="3" name="Freeform 3"/>
            <p:cNvSpPr/>
            <p:nvPr/>
          </p:nvSpPr>
          <p:spPr>
            <a:xfrm>
              <a:off x="0" y="0"/>
              <a:ext cx="3343598" cy="1535885"/>
            </a:xfrm>
            <a:custGeom>
              <a:avLst/>
              <a:gdLst/>
              <a:ahLst/>
              <a:cxnLst/>
              <a:rect l="l" t="t" r="r" b="b"/>
              <a:pathLst>
                <a:path w="3343598" h="1535885">
                  <a:moveTo>
                    <a:pt x="31101" y="0"/>
                  </a:moveTo>
                  <a:lnTo>
                    <a:pt x="3312497" y="0"/>
                  </a:lnTo>
                  <a:cubicBezTo>
                    <a:pt x="3320745" y="0"/>
                    <a:pt x="3328656" y="3277"/>
                    <a:pt x="3334489" y="9109"/>
                  </a:cubicBezTo>
                  <a:cubicBezTo>
                    <a:pt x="3340322" y="14942"/>
                    <a:pt x="3343598" y="22853"/>
                    <a:pt x="3343598" y="31101"/>
                  </a:cubicBezTo>
                  <a:lnTo>
                    <a:pt x="3343598" y="1504784"/>
                  </a:lnTo>
                  <a:cubicBezTo>
                    <a:pt x="3343598" y="1513033"/>
                    <a:pt x="3340322" y="1520943"/>
                    <a:pt x="3334489" y="1526776"/>
                  </a:cubicBezTo>
                  <a:cubicBezTo>
                    <a:pt x="3328656" y="1532608"/>
                    <a:pt x="3320745" y="1535885"/>
                    <a:pt x="3312497" y="1535885"/>
                  </a:cubicBezTo>
                  <a:lnTo>
                    <a:pt x="31101" y="1535885"/>
                  </a:lnTo>
                  <a:cubicBezTo>
                    <a:pt x="22853" y="1535885"/>
                    <a:pt x="14942" y="1532608"/>
                    <a:pt x="9109" y="1526776"/>
                  </a:cubicBezTo>
                  <a:cubicBezTo>
                    <a:pt x="3277" y="1520943"/>
                    <a:pt x="0" y="1513033"/>
                    <a:pt x="0" y="1504784"/>
                  </a:cubicBezTo>
                  <a:lnTo>
                    <a:pt x="0" y="31101"/>
                  </a:lnTo>
                  <a:cubicBezTo>
                    <a:pt x="0" y="22853"/>
                    <a:pt x="3277" y="14942"/>
                    <a:pt x="9109" y="9109"/>
                  </a:cubicBezTo>
                  <a:cubicBezTo>
                    <a:pt x="14942" y="3277"/>
                    <a:pt x="22853" y="0"/>
                    <a:pt x="31101" y="0"/>
                  </a:cubicBezTo>
                  <a:close/>
                </a:path>
              </a:pathLst>
            </a:custGeom>
            <a:solidFill>
              <a:srgbClr val="78393A">
                <a:alpha val="72941"/>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639"/>
                </a:lnSpc>
              </a:pPr>
              <a:endParaRPr/>
            </a:p>
          </p:txBody>
        </p:sp>
      </p:grpSp>
      <p:sp>
        <p:nvSpPr>
          <p:cNvPr id="5" name="TextBox 5"/>
          <p:cNvSpPr txBox="1"/>
          <p:nvPr/>
        </p:nvSpPr>
        <p:spPr>
          <a:xfrm>
            <a:off x="4371529" y="3117798"/>
            <a:ext cx="9544943" cy="4970848"/>
          </a:xfrm>
          <a:prstGeom prst="rect">
            <a:avLst/>
          </a:prstGeom>
        </p:spPr>
        <p:txBody>
          <a:bodyPr lIns="0" tIns="0" rIns="0" bIns="0" rtlCol="0" anchor="t">
            <a:spAutoFit/>
          </a:bodyPr>
          <a:lstStyle/>
          <a:p>
            <a:pPr algn="ctr">
              <a:lnSpc>
                <a:spcPts val="6472"/>
              </a:lnSpc>
            </a:pPr>
            <a:r>
              <a:rPr lang="en-US" sz="4623" dirty="0">
                <a:solidFill>
                  <a:srgbClr val="FEEDD6"/>
                </a:solidFill>
                <a:latin typeface="Nunito Sans Bold"/>
              </a:rPr>
              <a:t>Communications as Evangelism 4</a:t>
            </a:r>
          </a:p>
          <a:p>
            <a:pPr algn="ctr">
              <a:lnSpc>
                <a:spcPts val="6472"/>
              </a:lnSpc>
            </a:pPr>
            <a:r>
              <a:rPr lang="en-US" sz="4623" dirty="0">
                <a:solidFill>
                  <a:srgbClr val="FEEDD6"/>
                </a:solidFill>
                <a:latin typeface="Nunito Sans Bold"/>
              </a:rPr>
              <a:t>Being Seen: Media Outreach</a:t>
            </a:r>
          </a:p>
          <a:p>
            <a:pPr algn="ctr">
              <a:lnSpc>
                <a:spcPts val="6472"/>
              </a:lnSpc>
            </a:pPr>
            <a:r>
              <a:rPr lang="en-US" sz="4623" dirty="0">
                <a:solidFill>
                  <a:srgbClr val="FEEDD6"/>
                </a:solidFill>
                <a:latin typeface="Nunito Sans"/>
              </a:rPr>
              <a:t>September 14</a:t>
            </a:r>
          </a:p>
          <a:p>
            <a:pPr algn="ctr">
              <a:lnSpc>
                <a:spcPts val="6472"/>
              </a:lnSpc>
            </a:pPr>
            <a:r>
              <a:rPr lang="en-US" sz="4623" dirty="0">
                <a:solidFill>
                  <a:srgbClr val="FEEDD6"/>
                </a:solidFill>
                <a:latin typeface="Nunito Sans"/>
              </a:rPr>
              <a:t>2 p.m.</a:t>
            </a:r>
          </a:p>
          <a:p>
            <a:pPr algn="ctr">
              <a:lnSpc>
                <a:spcPts val="6472"/>
              </a:lnSpc>
            </a:pPr>
            <a:endParaRPr lang="en-US" sz="4623" dirty="0">
              <a:solidFill>
                <a:srgbClr val="FEEDD6"/>
              </a:solidFill>
              <a:latin typeface="Nunito Sans"/>
            </a:endParaRPr>
          </a:p>
          <a:p>
            <a:pPr algn="ctr">
              <a:lnSpc>
                <a:spcPts val="6472"/>
              </a:lnSpc>
              <a:spcBef>
                <a:spcPct val="0"/>
              </a:spcBef>
            </a:pPr>
            <a:r>
              <a:rPr lang="en-US" sz="4623" u="sng" dirty="0">
                <a:solidFill>
                  <a:schemeClr val="bg2"/>
                </a:solidFill>
                <a:latin typeface="Nunito Sans"/>
                <a:hlinkClick r:id="rId2" tooltip="https://www.diocesewnc.org/events-1/communications-as-evangelism-4-being-seen">
                  <a:extLst>
                    <a:ext uri="{A12FA001-AC4F-418D-AE19-62706E023703}">
                      <ahyp:hlinkClr xmlns:ahyp="http://schemas.microsoft.com/office/drawing/2018/hyperlinkcolor" val="tx"/>
                    </a:ext>
                  </a:extLst>
                </a:hlinkClick>
              </a:rPr>
              <a:t>RSVP</a:t>
            </a:r>
          </a:p>
        </p:txBody>
      </p:sp>
      <p:sp>
        <p:nvSpPr>
          <p:cNvPr id="6" name="TextBox 6"/>
          <p:cNvSpPr txBox="1"/>
          <p:nvPr/>
        </p:nvSpPr>
        <p:spPr>
          <a:xfrm>
            <a:off x="1028700" y="895350"/>
            <a:ext cx="4280892" cy="1047663"/>
          </a:xfrm>
          <a:prstGeom prst="rect">
            <a:avLst/>
          </a:prstGeom>
        </p:spPr>
        <p:txBody>
          <a:bodyPr lIns="0" tIns="0" rIns="0" bIns="0" rtlCol="0" anchor="t">
            <a:spAutoFit/>
          </a:bodyPr>
          <a:lstStyle/>
          <a:p>
            <a:pPr algn="ctr">
              <a:lnSpc>
                <a:spcPts val="8404"/>
              </a:lnSpc>
              <a:spcBef>
                <a:spcPct val="0"/>
              </a:spcBef>
            </a:pPr>
            <a:r>
              <a:rPr lang="en-US" sz="6003">
                <a:solidFill>
                  <a:srgbClr val="78393A"/>
                </a:solidFill>
                <a:latin typeface="Yeseva One"/>
              </a:rPr>
              <a:t>NEXT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8393A"/>
        </a:solidFill>
        <a:effectLst/>
      </p:bgPr>
    </p:bg>
    <p:spTree>
      <p:nvGrpSpPr>
        <p:cNvPr id="1" name=""/>
        <p:cNvGrpSpPr/>
        <p:nvPr/>
      </p:nvGrpSpPr>
      <p:grpSpPr>
        <a:xfrm>
          <a:off x="0" y="0"/>
          <a:ext cx="0" cy="0"/>
          <a:chOff x="0" y="0"/>
          <a:chExt cx="0" cy="0"/>
        </a:xfrm>
      </p:grpSpPr>
      <p:grpSp>
        <p:nvGrpSpPr>
          <p:cNvPr id="2" name="Group 2"/>
          <p:cNvGrpSpPr/>
          <p:nvPr/>
        </p:nvGrpSpPr>
        <p:grpSpPr>
          <a:xfrm>
            <a:off x="990600" y="2328862"/>
            <a:ext cx="16306798" cy="6702500"/>
            <a:chOff x="0" y="-183441"/>
            <a:chExt cx="10610919" cy="4097858"/>
          </a:xfrm>
        </p:grpSpPr>
        <p:grpSp>
          <p:nvGrpSpPr>
            <p:cNvPr id="3" name="Group 3"/>
            <p:cNvGrpSpPr/>
            <p:nvPr/>
          </p:nvGrpSpPr>
          <p:grpSpPr>
            <a:xfrm>
              <a:off x="0" y="-183441"/>
              <a:ext cx="10610919" cy="4097858"/>
              <a:chOff x="0" y="-38100"/>
              <a:chExt cx="2203852" cy="851111"/>
            </a:xfrm>
          </p:grpSpPr>
          <p:sp>
            <p:nvSpPr>
              <p:cNvPr id="4" name="Freeform 4"/>
              <p:cNvSpPr/>
              <p:nvPr/>
            </p:nvSpPr>
            <p:spPr>
              <a:xfrm>
                <a:off x="61790" y="211"/>
                <a:ext cx="2142062" cy="812800"/>
              </a:xfrm>
              <a:custGeom>
                <a:avLst/>
                <a:gdLst/>
                <a:ahLst/>
                <a:cxnLst/>
                <a:rect l="l" t="t" r="r" b="b"/>
                <a:pathLst>
                  <a:path w="2142062" h="812800">
                    <a:moveTo>
                      <a:pt x="48547" y="0"/>
                    </a:moveTo>
                    <a:lnTo>
                      <a:pt x="2093515" y="0"/>
                    </a:lnTo>
                    <a:cubicBezTo>
                      <a:pt x="2120327" y="0"/>
                      <a:pt x="2142062" y="21735"/>
                      <a:pt x="2142062" y="48547"/>
                    </a:cubicBezTo>
                    <a:lnTo>
                      <a:pt x="2142062" y="764253"/>
                    </a:lnTo>
                    <a:cubicBezTo>
                      <a:pt x="2142062" y="777129"/>
                      <a:pt x="2136947" y="789477"/>
                      <a:pt x="2127843" y="798581"/>
                    </a:cubicBezTo>
                    <a:cubicBezTo>
                      <a:pt x="2118739" y="807685"/>
                      <a:pt x="2106390" y="812800"/>
                      <a:pt x="2093515" y="812800"/>
                    </a:cubicBezTo>
                    <a:lnTo>
                      <a:pt x="48547" y="812800"/>
                    </a:lnTo>
                    <a:cubicBezTo>
                      <a:pt x="35671" y="812800"/>
                      <a:pt x="23323" y="807685"/>
                      <a:pt x="14219" y="798581"/>
                    </a:cubicBezTo>
                    <a:cubicBezTo>
                      <a:pt x="5115" y="789477"/>
                      <a:pt x="0" y="777129"/>
                      <a:pt x="0" y="764253"/>
                    </a:cubicBezTo>
                    <a:lnTo>
                      <a:pt x="0" y="48547"/>
                    </a:lnTo>
                    <a:cubicBezTo>
                      <a:pt x="0" y="35671"/>
                      <a:pt x="5115" y="23323"/>
                      <a:pt x="14219" y="14219"/>
                    </a:cubicBezTo>
                    <a:cubicBezTo>
                      <a:pt x="23323" y="5115"/>
                      <a:pt x="35671" y="0"/>
                      <a:pt x="48547" y="0"/>
                    </a:cubicBezTo>
                    <a:close/>
                  </a:path>
                </a:pathLst>
              </a:custGeom>
              <a:solidFill>
                <a:srgbClr val="BD977D">
                  <a:alpha val="61961"/>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6" name="TextBox 6"/>
            <p:cNvSpPr txBox="1"/>
            <p:nvPr/>
          </p:nvSpPr>
          <p:spPr>
            <a:xfrm>
              <a:off x="1020564" y="292390"/>
              <a:ext cx="8867295" cy="3330649"/>
            </a:xfrm>
            <a:prstGeom prst="rect">
              <a:avLst/>
            </a:prstGeom>
          </p:spPr>
          <p:txBody>
            <a:bodyPr wrap="square" lIns="0" tIns="0" rIns="0" bIns="0" rtlCol="0" anchor="t">
              <a:spAutoFit/>
            </a:bodyPr>
            <a:lstStyle/>
            <a:p>
              <a:pPr marL="742950" indent="-742950">
                <a:lnSpc>
                  <a:spcPct val="150000"/>
                </a:lnSpc>
                <a:buFont typeface="+mj-lt"/>
                <a:buAutoNum type="arabicPeriod"/>
              </a:pPr>
              <a:r>
                <a:rPr lang="en-US" sz="4800" dirty="0">
                  <a:solidFill>
                    <a:schemeClr val="bg2">
                      <a:lumMod val="90000"/>
                    </a:schemeClr>
                  </a:solidFill>
                  <a:latin typeface="Nunito Sans"/>
                </a:rPr>
                <a:t>Basics of being known in a digital space</a:t>
              </a:r>
            </a:p>
            <a:p>
              <a:pPr marL="742950" indent="-742950">
                <a:lnSpc>
                  <a:spcPct val="150000"/>
                </a:lnSpc>
                <a:buFont typeface="+mj-lt"/>
                <a:buAutoNum type="arabicPeriod"/>
              </a:pPr>
              <a:r>
                <a:rPr lang="en-US" sz="4800" dirty="0">
                  <a:solidFill>
                    <a:schemeClr val="bg2">
                      <a:lumMod val="90000"/>
                    </a:schemeClr>
                  </a:solidFill>
                  <a:latin typeface="Nunito Sans"/>
                </a:rPr>
                <a:t>Social Media (the Rev. </a:t>
              </a:r>
              <a:r>
                <a:rPr lang="en-US" sz="4800" dirty="0" err="1">
                  <a:solidFill>
                    <a:schemeClr val="bg2">
                      <a:lumMod val="90000"/>
                    </a:schemeClr>
                  </a:solidFill>
                  <a:latin typeface="Nunito Sans"/>
                </a:rPr>
                <a:t>Rozo</a:t>
              </a:r>
              <a:r>
                <a:rPr lang="en-US" sz="4800" dirty="0">
                  <a:solidFill>
                    <a:schemeClr val="bg2">
                      <a:lumMod val="90000"/>
                    </a:schemeClr>
                  </a:solidFill>
                  <a:latin typeface="Nunito Sans"/>
                </a:rPr>
                <a:t>)</a:t>
              </a:r>
            </a:p>
            <a:p>
              <a:pPr marL="742950" indent="-742950">
                <a:lnSpc>
                  <a:spcPct val="150000"/>
                </a:lnSpc>
                <a:buFont typeface="+mj-lt"/>
                <a:buAutoNum type="arabicPeriod"/>
              </a:pPr>
              <a:r>
                <a:rPr lang="en-US" sz="4800" dirty="0">
                  <a:solidFill>
                    <a:schemeClr val="bg2">
                      <a:lumMod val="90000"/>
                    </a:schemeClr>
                  </a:solidFill>
                  <a:latin typeface="Nunito Sans"/>
                </a:rPr>
                <a:t>Content Creation and Planning</a:t>
              </a:r>
            </a:p>
            <a:p>
              <a:pPr marL="742950" indent="-742950">
                <a:lnSpc>
                  <a:spcPct val="150000"/>
                </a:lnSpc>
                <a:buFont typeface="+mj-lt"/>
                <a:buAutoNum type="arabicPeriod"/>
              </a:pPr>
              <a:r>
                <a:rPr lang="en-US" sz="4800" dirty="0">
                  <a:solidFill>
                    <a:schemeClr val="bg2">
                      <a:lumMod val="90000"/>
                    </a:schemeClr>
                  </a:solidFill>
                  <a:latin typeface="Nunito Sans"/>
                </a:rPr>
                <a:t>Newsletters</a:t>
              </a:r>
            </a:p>
            <a:p>
              <a:pPr marL="742950" indent="-742950">
                <a:lnSpc>
                  <a:spcPct val="150000"/>
                </a:lnSpc>
                <a:buFont typeface="+mj-lt"/>
                <a:buAutoNum type="arabicPeriod"/>
              </a:pPr>
              <a:r>
                <a:rPr lang="en-US" sz="4800" dirty="0">
                  <a:solidFill>
                    <a:schemeClr val="bg2">
                      <a:lumMod val="90000"/>
                    </a:schemeClr>
                  </a:solidFill>
                  <a:latin typeface="Nunito Sans"/>
                </a:rPr>
                <a:t>Resources, Contact, Info for Next Workshop</a:t>
              </a:r>
            </a:p>
          </p:txBody>
        </p:sp>
      </p:grpSp>
      <p:sp>
        <p:nvSpPr>
          <p:cNvPr id="9" name="TextBox 9"/>
          <p:cNvSpPr txBox="1"/>
          <p:nvPr/>
        </p:nvSpPr>
        <p:spPr>
          <a:xfrm>
            <a:off x="5558711" y="763260"/>
            <a:ext cx="7931051" cy="921368"/>
          </a:xfrm>
          <a:prstGeom prst="rect">
            <a:avLst/>
          </a:prstGeom>
        </p:spPr>
        <p:txBody>
          <a:bodyPr wrap="square" lIns="0" tIns="0" rIns="0" bIns="0" rtlCol="0" anchor="t">
            <a:spAutoFit/>
          </a:bodyPr>
          <a:lstStyle/>
          <a:p>
            <a:pPr algn="ctr">
              <a:lnSpc>
                <a:spcPts val="7490"/>
              </a:lnSpc>
              <a:spcBef>
                <a:spcPct val="0"/>
              </a:spcBef>
            </a:pPr>
            <a:r>
              <a:rPr lang="en-US" sz="5350" dirty="0">
                <a:solidFill>
                  <a:srgbClr val="E4BB94"/>
                </a:solidFill>
                <a:latin typeface="Yeseva One"/>
              </a:rPr>
              <a:t>CONTENTS</a:t>
            </a:r>
          </a:p>
        </p:txBody>
      </p:sp>
    </p:spTree>
    <p:extLst>
      <p:ext uri="{BB962C8B-B14F-4D97-AF65-F5344CB8AC3E}">
        <p14:creationId xmlns:p14="http://schemas.microsoft.com/office/powerpoint/2010/main" val="323914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glass ball with a sunset in the background&#10;&#10;Description automatically generated">
            <a:extLst>
              <a:ext uri="{FF2B5EF4-FFF2-40B4-BE49-F238E27FC236}">
                <a16:creationId xmlns:a16="http://schemas.microsoft.com/office/drawing/2014/main" id="{624254F9-04F5-2296-C49A-4B8C0A505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 y="-954154"/>
            <a:ext cx="18292961" cy="12195308"/>
          </a:xfrm>
          <a:prstGeom prst="rect">
            <a:avLst/>
          </a:prstGeom>
        </p:spPr>
      </p:pic>
    </p:spTree>
    <p:extLst>
      <p:ext uri="{BB962C8B-B14F-4D97-AF65-F5344CB8AC3E}">
        <p14:creationId xmlns:p14="http://schemas.microsoft.com/office/powerpoint/2010/main" val="218672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rot="-5400000">
            <a:off x="-1787089" y="1569323"/>
            <a:ext cx="10722532" cy="7148354"/>
          </a:xfrm>
          <a:custGeom>
            <a:avLst/>
            <a:gdLst/>
            <a:ahLst/>
            <a:cxnLst/>
            <a:rect l="l" t="t" r="r" b="b"/>
            <a:pathLst>
              <a:path w="10722532" h="7148354">
                <a:moveTo>
                  <a:pt x="0" y="0"/>
                </a:moveTo>
                <a:lnTo>
                  <a:pt x="10722532" y="0"/>
                </a:lnTo>
                <a:lnTo>
                  <a:pt x="10722532" y="7148354"/>
                </a:lnTo>
                <a:lnTo>
                  <a:pt x="0" y="7148354"/>
                </a:lnTo>
                <a:lnTo>
                  <a:pt x="0" y="0"/>
                </a:lnTo>
                <a:close/>
              </a:path>
            </a:pathLst>
          </a:custGeom>
          <a:blipFill>
            <a:blip r:embed="rId3"/>
            <a:stretch>
              <a:fillRect/>
            </a:stretch>
          </a:blipFill>
        </p:spPr>
      </p:sp>
      <p:sp>
        <p:nvSpPr>
          <p:cNvPr id="3" name="TextBox 3"/>
          <p:cNvSpPr txBox="1"/>
          <p:nvPr/>
        </p:nvSpPr>
        <p:spPr>
          <a:xfrm>
            <a:off x="7315200" y="876300"/>
            <a:ext cx="10617554" cy="679353"/>
          </a:xfrm>
          <a:prstGeom prst="rect">
            <a:avLst/>
          </a:prstGeom>
        </p:spPr>
        <p:txBody>
          <a:bodyPr wrap="square" lIns="0" tIns="0" rIns="0" bIns="0" rtlCol="0" anchor="t">
            <a:spAutoFit/>
          </a:bodyPr>
          <a:lstStyle/>
          <a:p>
            <a:pPr algn="ctr">
              <a:lnSpc>
                <a:spcPts val="5739"/>
              </a:lnSpc>
              <a:spcBef>
                <a:spcPct val="0"/>
              </a:spcBef>
            </a:pPr>
            <a:r>
              <a:rPr lang="en-US" sz="4099" dirty="0">
                <a:solidFill>
                  <a:srgbClr val="5D463C"/>
                </a:solidFill>
                <a:latin typeface="Yeseva One"/>
              </a:rPr>
              <a:t>How being known affects our ministry:</a:t>
            </a:r>
          </a:p>
        </p:txBody>
      </p:sp>
      <p:sp>
        <p:nvSpPr>
          <p:cNvPr id="4" name="TextBox 4"/>
          <p:cNvSpPr txBox="1"/>
          <p:nvPr/>
        </p:nvSpPr>
        <p:spPr>
          <a:xfrm>
            <a:off x="7618343" y="2047239"/>
            <a:ext cx="9640957" cy="7284687"/>
          </a:xfrm>
          <a:prstGeom prst="rect">
            <a:avLst/>
          </a:prstGeom>
        </p:spPr>
        <p:txBody>
          <a:bodyPr lIns="0" tIns="0" rIns="0" bIns="0" rtlCol="0" anchor="t">
            <a:spAutoFit/>
          </a:bodyPr>
          <a:lstStyle/>
          <a:p>
            <a:pPr marL="885178" lvl="1" indent="-442589">
              <a:lnSpc>
                <a:spcPts val="5739"/>
              </a:lnSpc>
              <a:buFont typeface="Arial"/>
              <a:buChar char="•"/>
            </a:pPr>
            <a:r>
              <a:rPr lang="en-US" sz="4099" dirty="0">
                <a:solidFill>
                  <a:srgbClr val="5D463C"/>
                </a:solidFill>
                <a:latin typeface="Nunito Sans"/>
              </a:rPr>
              <a:t>Connects congregations/communities in new and authentic ways.</a:t>
            </a:r>
          </a:p>
          <a:p>
            <a:pPr marL="885178" lvl="1" indent="-442589">
              <a:lnSpc>
                <a:spcPts val="5739"/>
              </a:lnSpc>
              <a:buFont typeface="Arial"/>
              <a:buChar char="•"/>
            </a:pPr>
            <a:r>
              <a:rPr lang="en-US" sz="4099" dirty="0">
                <a:solidFill>
                  <a:srgbClr val="5D463C"/>
                </a:solidFill>
                <a:latin typeface="Nunito Sans"/>
              </a:rPr>
              <a:t>Seekers see a vibrant community they might want to join.</a:t>
            </a:r>
          </a:p>
          <a:p>
            <a:pPr marL="885178" lvl="1" indent="-442589">
              <a:lnSpc>
                <a:spcPts val="5739"/>
              </a:lnSpc>
              <a:buFont typeface="Arial"/>
              <a:buChar char="•"/>
            </a:pPr>
            <a:r>
              <a:rPr lang="en-US" sz="4099" dirty="0">
                <a:solidFill>
                  <a:srgbClr val="5D463C"/>
                </a:solidFill>
                <a:latin typeface="Nunito Sans"/>
              </a:rPr>
              <a:t>Those who need help know how to get the help they need. </a:t>
            </a:r>
          </a:p>
          <a:p>
            <a:pPr marL="885178" lvl="1" indent="-442589">
              <a:lnSpc>
                <a:spcPts val="5739"/>
              </a:lnSpc>
              <a:buFont typeface="Arial"/>
              <a:buChar char="•"/>
            </a:pPr>
            <a:r>
              <a:rPr lang="en-US" sz="4099" dirty="0">
                <a:solidFill>
                  <a:srgbClr val="5D463C"/>
                </a:solidFill>
                <a:latin typeface="Nunito Sans"/>
              </a:rPr>
              <a:t>Gives the church a voice in spaces where encouragement, empowerment, and love are greatly needed.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TextBox 2"/>
          <p:cNvSpPr txBox="1"/>
          <p:nvPr/>
        </p:nvSpPr>
        <p:spPr>
          <a:xfrm>
            <a:off x="9144000" y="475848"/>
            <a:ext cx="7543800" cy="941283"/>
          </a:xfrm>
          <a:prstGeom prst="rect">
            <a:avLst/>
          </a:prstGeom>
        </p:spPr>
        <p:txBody>
          <a:bodyPr wrap="square" lIns="0" tIns="0" rIns="0" bIns="0" rtlCol="0" anchor="t">
            <a:spAutoFit/>
          </a:bodyPr>
          <a:lstStyle/>
          <a:p>
            <a:pPr algn="ctr">
              <a:lnSpc>
                <a:spcPts val="7946"/>
              </a:lnSpc>
              <a:spcBef>
                <a:spcPct val="0"/>
              </a:spcBef>
            </a:pPr>
            <a:r>
              <a:rPr lang="en-US" sz="5676" dirty="0">
                <a:solidFill>
                  <a:srgbClr val="5D463C"/>
                </a:solidFill>
                <a:latin typeface="Yeseva One"/>
              </a:rPr>
              <a:t>BASIC GUIDELINES</a:t>
            </a:r>
          </a:p>
        </p:txBody>
      </p:sp>
      <p:sp>
        <p:nvSpPr>
          <p:cNvPr id="3" name="TextBox 3"/>
          <p:cNvSpPr txBox="1"/>
          <p:nvPr/>
        </p:nvSpPr>
        <p:spPr>
          <a:xfrm>
            <a:off x="7391400" y="2828414"/>
            <a:ext cx="10540200" cy="4630171"/>
          </a:xfrm>
          <a:prstGeom prst="rect">
            <a:avLst/>
          </a:prstGeom>
        </p:spPr>
        <p:txBody>
          <a:bodyPr lIns="0" tIns="0" rIns="0" bIns="0" rtlCol="0" anchor="t">
            <a:spAutoFit/>
          </a:bodyPr>
          <a:lstStyle/>
          <a:p>
            <a:pPr marL="885178" lvl="1" indent="-442589">
              <a:lnSpc>
                <a:spcPts val="7461"/>
              </a:lnSpc>
              <a:buFont typeface="Arial"/>
              <a:buChar char="•"/>
            </a:pPr>
            <a:r>
              <a:rPr lang="en-US" sz="4099" dirty="0">
                <a:solidFill>
                  <a:srgbClr val="5D463C"/>
                </a:solidFill>
                <a:latin typeface="Nunito Sans"/>
              </a:rPr>
              <a:t>Be known to your audience</a:t>
            </a:r>
          </a:p>
          <a:p>
            <a:pPr marL="885178" lvl="1" indent="-442589">
              <a:lnSpc>
                <a:spcPts val="7461"/>
              </a:lnSpc>
              <a:buFont typeface="Arial"/>
              <a:buChar char="•"/>
            </a:pPr>
            <a:r>
              <a:rPr lang="en-US" sz="4099" dirty="0">
                <a:solidFill>
                  <a:srgbClr val="5D463C"/>
                </a:solidFill>
                <a:latin typeface="Nunito Sans"/>
              </a:rPr>
              <a:t>Don't overextend (limit channels)</a:t>
            </a:r>
          </a:p>
          <a:p>
            <a:pPr marL="885178" lvl="1" indent="-442589">
              <a:lnSpc>
                <a:spcPts val="7461"/>
              </a:lnSpc>
              <a:buFont typeface="Arial"/>
              <a:buChar char="•"/>
            </a:pPr>
            <a:r>
              <a:rPr lang="en-US" sz="4099" dirty="0">
                <a:solidFill>
                  <a:srgbClr val="5D463C"/>
                </a:solidFill>
                <a:latin typeface="Nunito Sans"/>
              </a:rPr>
              <a:t>Keep colors and fonts consistent</a:t>
            </a:r>
          </a:p>
          <a:p>
            <a:pPr marL="885178" lvl="1" indent="-442589">
              <a:lnSpc>
                <a:spcPts val="7461"/>
              </a:lnSpc>
              <a:buFont typeface="Arial"/>
              <a:buChar char="•"/>
            </a:pPr>
            <a:r>
              <a:rPr lang="en-US" sz="4099" dirty="0">
                <a:solidFill>
                  <a:srgbClr val="5D463C"/>
                </a:solidFill>
                <a:latin typeface="Nunito Sans"/>
              </a:rPr>
              <a:t>Be human</a:t>
            </a:r>
          </a:p>
          <a:p>
            <a:pPr marL="885178" lvl="1" indent="-442589">
              <a:lnSpc>
                <a:spcPts val="7461"/>
              </a:lnSpc>
              <a:buFont typeface="Arial"/>
              <a:buChar char="•"/>
            </a:pPr>
            <a:r>
              <a:rPr lang="en-US" sz="4099" dirty="0">
                <a:solidFill>
                  <a:srgbClr val="5D463C"/>
                </a:solidFill>
                <a:latin typeface="Nunito Sans"/>
              </a:rPr>
              <a:t>Keep it simple with great visuals </a:t>
            </a:r>
          </a:p>
        </p:txBody>
      </p:sp>
      <p:sp>
        <p:nvSpPr>
          <p:cNvPr id="4" name="Freeform 4"/>
          <p:cNvSpPr/>
          <p:nvPr/>
        </p:nvSpPr>
        <p:spPr>
          <a:xfrm>
            <a:off x="0" y="0"/>
            <a:ext cx="6065078" cy="10287000"/>
          </a:xfrm>
          <a:custGeom>
            <a:avLst/>
            <a:gdLst/>
            <a:ahLst/>
            <a:cxnLst/>
            <a:rect l="l" t="t" r="r" b="b"/>
            <a:pathLst>
              <a:path w="6065078" h="10287000">
                <a:moveTo>
                  <a:pt x="0" y="0"/>
                </a:moveTo>
                <a:lnTo>
                  <a:pt x="6065078" y="0"/>
                </a:lnTo>
                <a:lnTo>
                  <a:pt x="6065078" y="10287000"/>
                </a:lnTo>
                <a:lnTo>
                  <a:pt x="0" y="10287000"/>
                </a:lnTo>
                <a:lnTo>
                  <a:pt x="0" y="0"/>
                </a:lnTo>
                <a:close/>
              </a:path>
            </a:pathLst>
          </a:custGeom>
          <a:blipFill>
            <a:blip r:embed="rId3"/>
            <a:stretch>
              <a:fillRect t="-2689" r="-16114"/>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a:off x="0" y="-120429"/>
            <a:ext cx="18627593" cy="12410634"/>
          </a:xfrm>
          <a:custGeom>
            <a:avLst/>
            <a:gdLst/>
            <a:ahLst/>
            <a:cxnLst/>
            <a:rect l="l" t="t" r="r" b="b"/>
            <a:pathLst>
              <a:path w="18627593" h="12410634">
                <a:moveTo>
                  <a:pt x="0" y="0"/>
                </a:moveTo>
                <a:lnTo>
                  <a:pt x="18627593" y="0"/>
                </a:lnTo>
                <a:lnTo>
                  <a:pt x="18627593" y="12410634"/>
                </a:lnTo>
                <a:lnTo>
                  <a:pt x="0" y="12410634"/>
                </a:lnTo>
                <a:lnTo>
                  <a:pt x="0" y="0"/>
                </a:lnTo>
                <a:close/>
              </a:path>
            </a:pathLst>
          </a:custGeom>
          <a:blipFill>
            <a:blip r:embed="rId2"/>
            <a:stretch>
              <a:fillRect/>
            </a:stretch>
          </a:blipFill>
        </p:spPr>
      </p:sp>
      <p:sp>
        <p:nvSpPr>
          <p:cNvPr id="3" name="TextBox 3"/>
          <p:cNvSpPr txBox="1"/>
          <p:nvPr/>
        </p:nvSpPr>
        <p:spPr>
          <a:xfrm>
            <a:off x="11669208" y="895350"/>
            <a:ext cx="5971995" cy="1096049"/>
          </a:xfrm>
          <a:prstGeom prst="rect">
            <a:avLst/>
          </a:prstGeom>
        </p:spPr>
        <p:txBody>
          <a:bodyPr lIns="0" tIns="0" rIns="0" bIns="0" rtlCol="0" anchor="t">
            <a:spAutoFit/>
          </a:bodyPr>
          <a:lstStyle/>
          <a:p>
            <a:pPr algn="ctr">
              <a:lnSpc>
                <a:spcPts val="8956"/>
              </a:lnSpc>
              <a:spcBef>
                <a:spcPct val="0"/>
              </a:spcBef>
            </a:pPr>
            <a:r>
              <a:rPr lang="en-US" sz="6397">
                <a:solidFill>
                  <a:srgbClr val="78393A"/>
                </a:solidFill>
                <a:latin typeface="Yeseva One"/>
              </a:rPr>
              <a:t>SOCIAL MEDIA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977D"/>
        </a:solidFill>
        <a:effectLst/>
      </p:bgPr>
    </p:bg>
    <p:spTree>
      <p:nvGrpSpPr>
        <p:cNvPr id="1" name=""/>
        <p:cNvGrpSpPr/>
        <p:nvPr/>
      </p:nvGrpSpPr>
      <p:grpSpPr>
        <a:xfrm>
          <a:off x="0" y="0"/>
          <a:ext cx="0" cy="0"/>
          <a:chOff x="0" y="0"/>
          <a:chExt cx="0" cy="0"/>
        </a:xfrm>
      </p:grpSpPr>
      <p:sp>
        <p:nvSpPr>
          <p:cNvPr id="2" name="Freeform 2"/>
          <p:cNvSpPr/>
          <p:nvPr/>
        </p:nvSpPr>
        <p:spPr>
          <a:xfrm>
            <a:off x="0" y="0"/>
            <a:ext cx="18546417" cy="10435322"/>
          </a:xfrm>
          <a:custGeom>
            <a:avLst/>
            <a:gdLst/>
            <a:ahLst/>
            <a:cxnLst/>
            <a:rect l="l" t="t" r="r" b="b"/>
            <a:pathLst>
              <a:path w="18546417" h="10435322">
                <a:moveTo>
                  <a:pt x="0" y="0"/>
                </a:moveTo>
                <a:lnTo>
                  <a:pt x="18546417" y="0"/>
                </a:lnTo>
                <a:lnTo>
                  <a:pt x="18546417" y="10435322"/>
                </a:lnTo>
                <a:lnTo>
                  <a:pt x="0" y="10435322"/>
                </a:lnTo>
                <a:lnTo>
                  <a:pt x="0" y="0"/>
                </a:lnTo>
                <a:close/>
              </a:path>
            </a:pathLst>
          </a:custGeom>
          <a:blipFill>
            <a:blip r:embed="rId2"/>
            <a:stretch>
              <a:fillRect l="-1006" b="-19677"/>
            </a:stretch>
          </a:blipFill>
        </p:spPr>
      </p:sp>
      <p:sp>
        <p:nvSpPr>
          <p:cNvPr id="3" name="TextBox 3"/>
          <p:cNvSpPr txBox="1"/>
          <p:nvPr/>
        </p:nvSpPr>
        <p:spPr>
          <a:xfrm>
            <a:off x="609600" y="5235883"/>
            <a:ext cx="8763000" cy="1033353"/>
          </a:xfrm>
          <a:prstGeom prst="rect">
            <a:avLst/>
          </a:prstGeom>
        </p:spPr>
        <p:txBody>
          <a:bodyPr wrap="square" lIns="0" tIns="0" rIns="0" bIns="0" rtlCol="0" anchor="t">
            <a:spAutoFit/>
          </a:bodyPr>
          <a:lstStyle/>
          <a:p>
            <a:pPr algn="ctr">
              <a:lnSpc>
                <a:spcPts val="8441"/>
              </a:lnSpc>
              <a:spcBef>
                <a:spcPct val="0"/>
              </a:spcBef>
            </a:pPr>
            <a:r>
              <a:rPr lang="en-US" sz="6029" dirty="0">
                <a:solidFill>
                  <a:srgbClr val="5D463C"/>
                </a:solidFill>
                <a:latin typeface="Yeseva One"/>
              </a:rPr>
              <a:t>CONTENT PLANNING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DD6"/>
        </a:solidFill>
        <a:effectLst/>
      </p:bgPr>
    </p:bg>
    <p:spTree>
      <p:nvGrpSpPr>
        <p:cNvPr id="1" name=""/>
        <p:cNvGrpSpPr/>
        <p:nvPr/>
      </p:nvGrpSpPr>
      <p:grpSpPr>
        <a:xfrm>
          <a:off x="0" y="0"/>
          <a:ext cx="0" cy="0"/>
          <a:chOff x="0" y="0"/>
          <a:chExt cx="0" cy="0"/>
        </a:xfrm>
      </p:grpSpPr>
      <p:sp>
        <p:nvSpPr>
          <p:cNvPr id="2" name="Freeform 2"/>
          <p:cNvSpPr/>
          <p:nvPr/>
        </p:nvSpPr>
        <p:spPr>
          <a:xfrm>
            <a:off x="0" y="-1852032"/>
            <a:ext cx="18543993" cy="12362662"/>
          </a:xfrm>
          <a:custGeom>
            <a:avLst/>
            <a:gdLst/>
            <a:ahLst/>
            <a:cxnLst/>
            <a:rect l="l" t="t" r="r" b="b"/>
            <a:pathLst>
              <a:path w="18543993" h="12362662">
                <a:moveTo>
                  <a:pt x="0" y="0"/>
                </a:moveTo>
                <a:lnTo>
                  <a:pt x="18543993" y="0"/>
                </a:lnTo>
                <a:lnTo>
                  <a:pt x="18543993" y="12362662"/>
                </a:lnTo>
                <a:lnTo>
                  <a:pt x="0" y="12362662"/>
                </a:lnTo>
                <a:lnTo>
                  <a:pt x="0" y="0"/>
                </a:lnTo>
                <a:close/>
              </a:path>
            </a:pathLst>
          </a:custGeom>
          <a:blipFill>
            <a:blip r:embed="rId3">
              <a:alphaModFix amt="76000"/>
            </a:blip>
            <a:stretch>
              <a:fillRect/>
            </a:stretch>
          </a:blipFill>
        </p:spPr>
      </p:sp>
      <p:grpSp>
        <p:nvGrpSpPr>
          <p:cNvPr id="3" name="Group 3"/>
          <p:cNvGrpSpPr/>
          <p:nvPr/>
        </p:nvGrpSpPr>
        <p:grpSpPr>
          <a:xfrm>
            <a:off x="973330" y="1028700"/>
            <a:ext cx="16341341" cy="8788676"/>
            <a:chOff x="0" y="0"/>
            <a:chExt cx="4303892" cy="2314713"/>
          </a:xfrm>
        </p:grpSpPr>
        <p:sp>
          <p:nvSpPr>
            <p:cNvPr id="4" name="Freeform 4"/>
            <p:cNvSpPr/>
            <p:nvPr/>
          </p:nvSpPr>
          <p:spPr>
            <a:xfrm>
              <a:off x="0" y="0"/>
              <a:ext cx="4303892" cy="2314713"/>
            </a:xfrm>
            <a:custGeom>
              <a:avLst/>
              <a:gdLst/>
              <a:ahLst/>
              <a:cxnLst/>
              <a:rect l="l" t="t" r="r" b="b"/>
              <a:pathLst>
                <a:path w="4303892" h="2314713">
                  <a:moveTo>
                    <a:pt x="24162" y="0"/>
                  </a:moveTo>
                  <a:lnTo>
                    <a:pt x="4279730" y="0"/>
                  </a:lnTo>
                  <a:cubicBezTo>
                    <a:pt x="4286138" y="0"/>
                    <a:pt x="4292284" y="2546"/>
                    <a:pt x="4296816" y="7077"/>
                  </a:cubicBezTo>
                  <a:cubicBezTo>
                    <a:pt x="4301347" y="11608"/>
                    <a:pt x="4303892" y="17754"/>
                    <a:pt x="4303892" y="24162"/>
                  </a:cubicBezTo>
                  <a:lnTo>
                    <a:pt x="4303892" y="2290551"/>
                  </a:lnTo>
                  <a:cubicBezTo>
                    <a:pt x="4303892" y="2303895"/>
                    <a:pt x="4293075" y="2314713"/>
                    <a:pt x="4279730" y="2314713"/>
                  </a:cubicBezTo>
                  <a:lnTo>
                    <a:pt x="24162" y="2314713"/>
                  </a:lnTo>
                  <a:cubicBezTo>
                    <a:pt x="10818" y="2314713"/>
                    <a:pt x="0" y="2303895"/>
                    <a:pt x="0" y="2290551"/>
                  </a:cubicBezTo>
                  <a:lnTo>
                    <a:pt x="0" y="24162"/>
                  </a:lnTo>
                  <a:cubicBezTo>
                    <a:pt x="0" y="10818"/>
                    <a:pt x="10818" y="0"/>
                    <a:pt x="24162" y="0"/>
                  </a:cubicBezTo>
                  <a:close/>
                </a:path>
              </a:pathLst>
            </a:custGeom>
            <a:solidFill>
              <a:srgbClr val="FEEDD6">
                <a:alpha val="78824"/>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431719" y="1219077"/>
            <a:ext cx="7424561" cy="1235999"/>
          </a:xfrm>
          <a:prstGeom prst="rect">
            <a:avLst/>
          </a:prstGeom>
        </p:spPr>
        <p:txBody>
          <a:bodyPr lIns="0" tIns="0" rIns="0" bIns="0" rtlCol="0" anchor="t">
            <a:spAutoFit/>
          </a:bodyPr>
          <a:lstStyle/>
          <a:p>
            <a:pPr algn="ctr">
              <a:lnSpc>
                <a:spcPts val="10123"/>
              </a:lnSpc>
              <a:spcBef>
                <a:spcPct val="0"/>
              </a:spcBef>
            </a:pPr>
            <a:r>
              <a:rPr lang="en-US" sz="7231">
                <a:solidFill>
                  <a:srgbClr val="5D463C"/>
                </a:solidFill>
                <a:latin typeface="Yeseva One"/>
              </a:rPr>
              <a:t>CONTENT IDEAS</a:t>
            </a:r>
          </a:p>
        </p:txBody>
      </p:sp>
      <p:sp>
        <p:nvSpPr>
          <p:cNvPr id="7" name="TextBox 7"/>
          <p:cNvSpPr txBox="1"/>
          <p:nvPr/>
        </p:nvSpPr>
        <p:spPr>
          <a:xfrm>
            <a:off x="1488802" y="2599759"/>
            <a:ext cx="15440850" cy="3591561"/>
          </a:xfrm>
          <a:prstGeom prst="rect">
            <a:avLst/>
          </a:prstGeom>
        </p:spPr>
        <p:txBody>
          <a:bodyPr lIns="0" tIns="0" rIns="0" bIns="0" rtlCol="0" anchor="t">
            <a:spAutoFit/>
          </a:bodyPr>
          <a:lstStyle/>
          <a:p>
            <a:pPr marL="885178" lvl="1" indent="-442589" algn="just">
              <a:lnSpc>
                <a:spcPts val="5739"/>
              </a:lnSpc>
              <a:buFont typeface="Arial"/>
              <a:buChar char="•"/>
            </a:pPr>
            <a:r>
              <a:rPr lang="en-US" sz="4099">
                <a:solidFill>
                  <a:srgbClr val="5D463C"/>
                </a:solidFill>
                <a:latin typeface="Nunito Sans"/>
              </a:rPr>
              <a:t>Interesting/quirky/funny stories.  </a:t>
            </a:r>
          </a:p>
          <a:p>
            <a:pPr marL="1770355" lvl="2" indent="-590118" algn="just">
              <a:lnSpc>
                <a:spcPts val="5739"/>
              </a:lnSpc>
              <a:buFont typeface="Arial"/>
              <a:buChar char="⚬"/>
            </a:pPr>
            <a:r>
              <a:rPr lang="en-US" sz="4099">
                <a:solidFill>
                  <a:srgbClr val="5D463C"/>
                </a:solidFill>
                <a:latin typeface="Nunito Sans"/>
              </a:rPr>
              <a:t>Behind-the-scenes moments at a service/event.</a:t>
            </a:r>
          </a:p>
          <a:p>
            <a:pPr marL="1770355" lvl="2" indent="-590118" algn="just">
              <a:lnSpc>
                <a:spcPts val="5739"/>
              </a:lnSpc>
              <a:buFont typeface="Arial"/>
              <a:buChar char="⚬"/>
            </a:pPr>
            <a:r>
              <a:rPr lang="en-US" sz="4099">
                <a:solidFill>
                  <a:srgbClr val="5D463C"/>
                </a:solidFill>
                <a:latin typeface="Nunito Sans"/>
              </a:rPr>
              <a:t>Be willing to be vulnerable.</a:t>
            </a:r>
          </a:p>
          <a:p>
            <a:pPr marL="885178" lvl="1" indent="-442589" algn="just">
              <a:lnSpc>
                <a:spcPts val="5739"/>
              </a:lnSpc>
              <a:buFont typeface="Arial"/>
              <a:buChar char="•"/>
            </a:pPr>
            <a:r>
              <a:rPr lang="en-US" sz="4099">
                <a:solidFill>
                  <a:srgbClr val="5D463C"/>
                </a:solidFill>
                <a:latin typeface="Nunito Sans"/>
              </a:rPr>
              <a:t>What moves you about this week's lectionary?</a:t>
            </a:r>
          </a:p>
          <a:p>
            <a:pPr marL="885178" lvl="1" indent="-442589" algn="just">
              <a:lnSpc>
                <a:spcPts val="5739"/>
              </a:lnSpc>
              <a:buFont typeface="Arial"/>
              <a:buChar char="•"/>
            </a:pPr>
            <a:r>
              <a:rPr lang="en-US" sz="4099">
                <a:solidFill>
                  <a:srgbClr val="5D463C"/>
                </a:solidFill>
                <a:latin typeface="Nunito Sans"/>
              </a:rPr>
              <a:t>Why do you have certain ministries?</a:t>
            </a:r>
          </a:p>
        </p:txBody>
      </p:sp>
      <p:sp>
        <p:nvSpPr>
          <p:cNvPr id="8" name="TextBox 8"/>
          <p:cNvSpPr txBox="1"/>
          <p:nvPr/>
        </p:nvSpPr>
        <p:spPr>
          <a:xfrm>
            <a:off x="6129247" y="6353246"/>
            <a:ext cx="10780639" cy="1043323"/>
          </a:xfrm>
          <a:prstGeom prst="rect">
            <a:avLst/>
          </a:prstGeom>
        </p:spPr>
        <p:txBody>
          <a:bodyPr lIns="0" tIns="0" rIns="0" bIns="0" rtlCol="0" anchor="t">
            <a:spAutoFit/>
          </a:bodyPr>
          <a:lstStyle/>
          <a:p>
            <a:pPr algn="r">
              <a:lnSpc>
                <a:spcPts val="4204"/>
              </a:lnSpc>
              <a:spcBef>
                <a:spcPct val="0"/>
              </a:spcBef>
            </a:pPr>
            <a:r>
              <a:rPr lang="en-US" sz="3003">
                <a:solidFill>
                  <a:srgbClr val="5D463C"/>
                </a:solidFill>
                <a:latin typeface="Nunito Sans Italics"/>
              </a:rPr>
              <a:t>Events and gathering announcements are a given, but they should be mixed with the life of your community. </a:t>
            </a:r>
          </a:p>
        </p:txBody>
      </p:sp>
      <p:grpSp>
        <p:nvGrpSpPr>
          <p:cNvPr id="9" name="Group 9"/>
          <p:cNvGrpSpPr/>
          <p:nvPr/>
        </p:nvGrpSpPr>
        <p:grpSpPr>
          <a:xfrm>
            <a:off x="3076465" y="8009323"/>
            <a:ext cx="4504726" cy="562086"/>
            <a:chOff x="0" y="0"/>
            <a:chExt cx="6006301" cy="749448"/>
          </a:xfrm>
        </p:grpSpPr>
        <p:sp>
          <p:nvSpPr>
            <p:cNvPr id="10" name="Freeform 10"/>
            <p:cNvSpPr/>
            <p:nvPr/>
          </p:nvSpPr>
          <p:spPr>
            <a:xfrm flipH="1">
              <a:off x="0" y="0"/>
              <a:ext cx="672629" cy="749448"/>
            </a:xfrm>
            <a:custGeom>
              <a:avLst/>
              <a:gdLst/>
              <a:ahLst/>
              <a:cxnLst/>
              <a:rect l="l" t="t" r="r" b="b"/>
              <a:pathLst>
                <a:path w="672629" h="749448">
                  <a:moveTo>
                    <a:pt x="672629" y="0"/>
                  </a:moveTo>
                  <a:lnTo>
                    <a:pt x="0" y="0"/>
                  </a:lnTo>
                  <a:lnTo>
                    <a:pt x="0" y="749448"/>
                  </a:lnTo>
                  <a:lnTo>
                    <a:pt x="672629" y="749448"/>
                  </a:lnTo>
                  <a:lnTo>
                    <a:pt x="67262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672629" y="180275"/>
              <a:ext cx="5333672" cy="569172"/>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thought-provoking</a:t>
              </a:r>
            </a:p>
          </p:txBody>
        </p:sp>
      </p:grpSp>
      <p:sp>
        <p:nvSpPr>
          <p:cNvPr id="12" name="TextBox 12"/>
          <p:cNvSpPr txBox="1"/>
          <p:nvPr/>
        </p:nvSpPr>
        <p:spPr>
          <a:xfrm>
            <a:off x="5431719" y="8819514"/>
            <a:ext cx="4000254" cy="438786"/>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Beautiful</a:t>
            </a:r>
          </a:p>
        </p:txBody>
      </p:sp>
      <p:sp>
        <p:nvSpPr>
          <p:cNvPr id="13" name="Freeform 13"/>
          <p:cNvSpPr/>
          <p:nvPr/>
        </p:nvSpPr>
        <p:spPr>
          <a:xfrm flipH="1">
            <a:off x="5392714" y="8696214"/>
            <a:ext cx="504472" cy="562086"/>
          </a:xfrm>
          <a:custGeom>
            <a:avLst/>
            <a:gdLst/>
            <a:ahLst/>
            <a:cxnLst/>
            <a:rect l="l" t="t" r="r" b="b"/>
            <a:pathLst>
              <a:path w="504472" h="562086">
                <a:moveTo>
                  <a:pt x="504472" y="0"/>
                </a:moveTo>
                <a:lnTo>
                  <a:pt x="0" y="0"/>
                </a:lnTo>
                <a:lnTo>
                  <a:pt x="0" y="562086"/>
                </a:lnTo>
                <a:lnTo>
                  <a:pt x="504472" y="562086"/>
                </a:lnTo>
                <a:lnTo>
                  <a:pt x="504472"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8219366" y="8009323"/>
            <a:ext cx="4000254" cy="562086"/>
            <a:chOff x="0" y="0"/>
            <a:chExt cx="5333672" cy="749448"/>
          </a:xfrm>
        </p:grpSpPr>
        <p:sp>
          <p:nvSpPr>
            <p:cNvPr id="15" name="TextBox 15"/>
            <p:cNvSpPr txBox="1"/>
            <p:nvPr/>
          </p:nvSpPr>
          <p:spPr>
            <a:xfrm>
              <a:off x="0" y="66325"/>
              <a:ext cx="5333672" cy="569172"/>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Useful</a:t>
              </a:r>
            </a:p>
          </p:txBody>
        </p:sp>
        <p:sp>
          <p:nvSpPr>
            <p:cNvPr id="16" name="Freeform 16"/>
            <p:cNvSpPr/>
            <p:nvPr/>
          </p:nvSpPr>
          <p:spPr>
            <a:xfrm flipH="1">
              <a:off x="843804" y="0"/>
              <a:ext cx="672629" cy="749448"/>
            </a:xfrm>
            <a:custGeom>
              <a:avLst/>
              <a:gdLst/>
              <a:ahLst/>
              <a:cxnLst/>
              <a:rect l="l" t="t" r="r" b="b"/>
              <a:pathLst>
                <a:path w="672629" h="749448">
                  <a:moveTo>
                    <a:pt x="672630" y="0"/>
                  </a:moveTo>
                  <a:lnTo>
                    <a:pt x="0" y="0"/>
                  </a:lnTo>
                  <a:lnTo>
                    <a:pt x="0" y="749448"/>
                  </a:lnTo>
                  <a:lnTo>
                    <a:pt x="672630" y="749448"/>
                  </a:lnTo>
                  <a:lnTo>
                    <a:pt x="67263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7" name="Group 17"/>
          <p:cNvGrpSpPr/>
          <p:nvPr/>
        </p:nvGrpSpPr>
        <p:grpSpPr>
          <a:xfrm>
            <a:off x="10603918" y="8696214"/>
            <a:ext cx="4252490" cy="570893"/>
            <a:chOff x="0" y="0"/>
            <a:chExt cx="5669987" cy="761190"/>
          </a:xfrm>
        </p:grpSpPr>
        <p:sp>
          <p:nvSpPr>
            <p:cNvPr id="18" name="TextBox 18"/>
            <p:cNvSpPr txBox="1"/>
            <p:nvPr/>
          </p:nvSpPr>
          <p:spPr>
            <a:xfrm>
              <a:off x="336315" y="192018"/>
              <a:ext cx="5333672" cy="569172"/>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socially relevant</a:t>
              </a:r>
            </a:p>
          </p:txBody>
        </p:sp>
        <p:sp>
          <p:nvSpPr>
            <p:cNvPr id="19" name="Freeform 19"/>
            <p:cNvSpPr/>
            <p:nvPr/>
          </p:nvSpPr>
          <p:spPr>
            <a:xfrm flipH="1">
              <a:off x="0" y="0"/>
              <a:ext cx="672629" cy="749448"/>
            </a:xfrm>
            <a:custGeom>
              <a:avLst/>
              <a:gdLst/>
              <a:ahLst/>
              <a:cxnLst/>
              <a:rect l="l" t="t" r="r" b="b"/>
              <a:pathLst>
                <a:path w="672629" h="749448">
                  <a:moveTo>
                    <a:pt x="672629" y="0"/>
                  </a:moveTo>
                  <a:lnTo>
                    <a:pt x="0" y="0"/>
                  </a:lnTo>
                  <a:lnTo>
                    <a:pt x="0" y="749448"/>
                  </a:lnTo>
                  <a:lnTo>
                    <a:pt x="672629" y="749448"/>
                  </a:lnTo>
                  <a:lnTo>
                    <a:pt x="672629"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0" name="TextBox 20"/>
          <p:cNvSpPr txBox="1"/>
          <p:nvPr/>
        </p:nvSpPr>
        <p:spPr>
          <a:xfrm>
            <a:off x="1593428" y="7174297"/>
            <a:ext cx="4424511" cy="596901"/>
          </a:xfrm>
          <a:prstGeom prst="rect">
            <a:avLst/>
          </a:prstGeom>
        </p:spPr>
        <p:txBody>
          <a:bodyPr lIns="0" tIns="0" rIns="0" bIns="0" rtlCol="0" anchor="t">
            <a:spAutoFit/>
          </a:bodyPr>
          <a:lstStyle/>
          <a:p>
            <a:pPr algn="ctr">
              <a:lnSpc>
                <a:spcPts val="4899"/>
              </a:lnSpc>
              <a:spcBef>
                <a:spcPct val="0"/>
              </a:spcBef>
            </a:pPr>
            <a:r>
              <a:rPr lang="en-US" sz="3499">
                <a:solidFill>
                  <a:srgbClr val="5D463C"/>
                </a:solidFill>
                <a:latin typeface="Yeseva One"/>
              </a:rPr>
              <a:t>Impactful posts are</a:t>
            </a:r>
          </a:p>
        </p:txBody>
      </p:sp>
      <p:grpSp>
        <p:nvGrpSpPr>
          <p:cNvPr id="21" name="Group 21"/>
          <p:cNvGrpSpPr/>
          <p:nvPr/>
        </p:nvGrpSpPr>
        <p:grpSpPr>
          <a:xfrm>
            <a:off x="12856281" y="8094786"/>
            <a:ext cx="4000254" cy="562086"/>
            <a:chOff x="0" y="0"/>
            <a:chExt cx="5333672" cy="749448"/>
          </a:xfrm>
        </p:grpSpPr>
        <p:sp>
          <p:nvSpPr>
            <p:cNvPr id="22" name="TextBox 22"/>
            <p:cNvSpPr txBox="1"/>
            <p:nvPr/>
          </p:nvSpPr>
          <p:spPr>
            <a:xfrm>
              <a:off x="0" y="66325"/>
              <a:ext cx="5333672" cy="569172"/>
            </a:xfrm>
            <a:prstGeom prst="rect">
              <a:avLst/>
            </a:prstGeom>
          </p:spPr>
          <p:txBody>
            <a:bodyPr lIns="0" tIns="0" rIns="0" bIns="0" rtlCol="0" anchor="t">
              <a:spAutoFit/>
            </a:bodyPr>
            <a:lstStyle/>
            <a:p>
              <a:pPr algn="ctr">
                <a:lnSpc>
                  <a:spcPts val="3639"/>
                </a:lnSpc>
                <a:spcBef>
                  <a:spcPct val="0"/>
                </a:spcBef>
              </a:pPr>
              <a:r>
                <a:rPr lang="en-US" sz="2599">
                  <a:solidFill>
                    <a:srgbClr val="5D463C"/>
                  </a:solidFill>
                  <a:latin typeface="Architype Bayer-type"/>
                </a:rPr>
                <a:t>funny</a:t>
              </a:r>
            </a:p>
          </p:txBody>
        </p:sp>
        <p:sp>
          <p:nvSpPr>
            <p:cNvPr id="23" name="Freeform 23"/>
            <p:cNvSpPr/>
            <p:nvPr/>
          </p:nvSpPr>
          <p:spPr>
            <a:xfrm flipH="1">
              <a:off x="843804" y="0"/>
              <a:ext cx="672629" cy="749448"/>
            </a:xfrm>
            <a:custGeom>
              <a:avLst/>
              <a:gdLst/>
              <a:ahLst/>
              <a:cxnLst/>
              <a:rect l="l" t="t" r="r" b="b"/>
              <a:pathLst>
                <a:path w="672629" h="749448">
                  <a:moveTo>
                    <a:pt x="672630" y="0"/>
                  </a:moveTo>
                  <a:lnTo>
                    <a:pt x="0" y="0"/>
                  </a:lnTo>
                  <a:lnTo>
                    <a:pt x="0" y="749448"/>
                  </a:lnTo>
                  <a:lnTo>
                    <a:pt x="672630" y="749448"/>
                  </a:lnTo>
                  <a:lnTo>
                    <a:pt x="67263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8393A"/>
        </a:solidFill>
        <a:effectLst/>
      </p:bgPr>
    </p:bg>
    <p:spTree>
      <p:nvGrpSpPr>
        <p:cNvPr id="1" name=""/>
        <p:cNvGrpSpPr/>
        <p:nvPr/>
      </p:nvGrpSpPr>
      <p:grpSpPr>
        <a:xfrm>
          <a:off x="0" y="0"/>
          <a:ext cx="0" cy="0"/>
          <a:chOff x="0" y="0"/>
          <a:chExt cx="0" cy="0"/>
        </a:xfrm>
      </p:grpSpPr>
      <p:grpSp>
        <p:nvGrpSpPr>
          <p:cNvPr id="2" name="Group 2"/>
          <p:cNvGrpSpPr/>
          <p:nvPr/>
        </p:nvGrpSpPr>
        <p:grpSpPr>
          <a:xfrm>
            <a:off x="9524237" y="6323250"/>
            <a:ext cx="7735063" cy="2935050"/>
            <a:chOff x="0" y="0"/>
            <a:chExt cx="10313418" cy="3913401"/>
          </a:xfrm>
        </p:grpSpPr>
        <p:grpSp>
          <p:nvGrpSpPr>
            <p:cNvPr id="3" name="Group 3"/>
            <p:cNvGrpSpPr/>
            <p:nvPr/>
          </p:nvGrpSpPr>
          <p:grpSpPr>
            <a:xfrm>
              <a:off x="0" y="0"/>
              <a:ext cx="10313418" cy="3913401"/>
              <a:chOff x="0" y="0"/>
              <a:chExt cx="2142062" cy="812800"/>
            </a:xfrm>
          </p:grpSpPr>
          <p:sp>
            <p:nvSpPr>
              <p:cNvPr id="4" name="Freeform 4"/>
              <p:cNvSpPr/>
              <p:nvPr/>
            </p:nvSpPr>
            <p:spPr>
              <a:xfrm>
                <a:off x="0" y="0"/>
                <a:ext cx="2142062" cy="812800"/>
              </a:xfrm>
              <a:custGeom>
                <a:avLst/>
                <a:gdLst/>
                <a:ahLst/>
                <a:cxnLst/>
                <a:rect l="l" t="t" r="r" b="b"/>
                <a:pathLst>
                  <a:path w="2142062" h="812800">
                    <a:moveTo>
                      <a:pt x="48547" y="0"/>
                    </a:moveTo>
                    <a:lnTo>
                      <a:pt x="2093515" y="0"/>
                    </a:lnTo>
                    <a:cubicBezTo>
                      <a:pt x="2120327" y="0"/>
                      <a:pt x="2142062" y="21735"/>
                      <a:pt x="2142062" y="48547"/>
                    </a:cubicBezTo>
                    <a:lnTo>
                      <a:pt x="2142062" y="764253"/>
                    </a:lnTo>
                    <a:cubicBezTo>
                      <a:pt x="2142062" y="777129"/>
                      <a:pt x="2136947" y="789477"/>
                      <a:pt x="2127843" y="798581"/>
                    </a:cubicBezTo>
                    <a:cubicBezTo>
                      <a:pt x="2118739" y="807685"/>
                      <a:pt x="2106390" y="812800"/>
                      <a:pt x="2093515" y="812800"/>
                    </a:cubicBezTo>
                    <a:lnTo>
                      <a:pt x="48547" y="812800"/>
                    </a:lnTo>
                    <a:cubicBezTo>
                      <a:pt x="35671" y="812800"/>
                      <a:pt x="23323" y="807685"/>
                      <a:pt x="14219" y="798581"/>
                    </a:cubicBezTo>
                    <a:cubicBezTo>
                      <a:pt x="5115" y="789477"/>
                      <a:pt x="0" y="777129"/>
                      <a:pt x="0" y="764253"/>
                    </a:cubicBezTo>
                    <a:lnTo>
                      <a:pt x="0" y="48547"/>
                    </a:lnTo>
                    <a:cubicBezTo>
                      <a:pt x="0" y="35671"/>
                      <a:pt x="5115" y="23323"/>
                      <a:pt x="14219" y="14219"/>
                    </a:cubicBezTo>
                    <a:cubicBezTo>
                      <a:pt x="23323" y="5115"/>
                      <a:pt x="35671" y="0"/>
                      <a:pt x="48547" y="0"/>
                    </a:cubicBezTo>
                    <a:close/>
                  </a:path>
                </a:pathLst>
              </a:custGeom>
              <a:solidFill>
                <a:srgbClr val="BD977D">
                  <a:alpha val="61961"/>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6" name="TextBox 6"/>
            <p:cNvSpPr txBox="1"/>
            <p:nvPr/>
          </p:nvSpPr>
          <p:spPr>
            <a:xfrm>
              <a:off x="601750" y="569591"/>
              <a:ext cx="8573551" cy="2698019"/>
            </a:xfrm>
            <a:prstGeom prst="rect">
              <a:avLst/>
            </a:prstGeom>
          </p:spPr>
          <p:txBody>
            <a:bodyPr lIns="0" tIns="0" rIns="0" bIns="0" rtlCol="0" anchor="t">
              <a:spAutoFit/>
            </a:bodyPr>
            <a:lstStyle/>
            <a:p>
              <a:pPr algn="ctr">
                <a:lnSpc>
                  <a:spcPts val="5458"/>
                </a:lnSpc>
              </a:pPr>
              <a:r>
                <a:rPr lang="en-US" sz="3899">
                  <a:solidFill>
                    <a:srgbClr val="5D463C"/>
                  </a:solidFill>
                  <a:latin typeface="Nunito Sans"/>
                </a:rPr>
                <a:t>Trunk - your brand</a:t>
              </a:r>
            </a:p>
            <a:p>
              <a:pPr algn="ctr">
                <a:lnSpc>
                  <a:spcPts val="5458"/>
                </a:lnSpc>
              </a:pPr>
              <a:r>
                <a:rPr lang="en-US" sz="3899">
                  <a:solidFill>
                    <a:srgbClr val="5D463C"/>
                  </a:solidFill>
                  <a:latin typeface="Nunito Sans"/>
                </a:rPr>
                <a:t>Branches - content pillars</a:t>
              </a:r>
            </a:p>
            <a:p>
              <a:pPr algn="ctr">
                <a:lnSpc>
                  <a:spcPts val="5458"/>
                </a:lnSpc>
                <a:spcBef>
                  <a:spcPct val="0"/>
                </a:spcBef>
              </a:pPr>
              <a:r>
                <a:rPr lang="en-US" sz="3899">
                  <a:solidFill>
                    <a:srgbClr val="5D463C"/>
                  </a:solidFill>
                  <a:latin typeface="Nunito Sans"/>
                </a:rPr>
                <a:t>Leaves - keystone stories</a:t>
              </a:r>
            </a:p>
          </p:txBody>
        </p:sp>
      </p:grpSp>
      <p:pic>
        <p:nvPicPr>
          <p:cNvPr id="7" name="Picture 7"/>
          <p:cNvPicPr>
            <a:picLocks noChangeAspect="1"/>
          </p:cNvPicPr>
          <p:nvPr/>
        </p:nvPicPr>
        <p:blipFill>
          <a:blip r:embed="rId3"/>
          <a:srcRect/>
          <a:stretch>
            <a:fillRect/>
          </a:stretch>
        </p:blipFill>
        <p:spPr>
          <a:xfrm>
            <a:off x="1484923" y="1946539"/>
            <a:ext cx="5152922" cy="7560241"/>
          </a:xfrm>
          <a:prstGeom prst="rect">
            <a:avLst/>
          </a:prstGeom>
        </p:spPr>
      </p:pic>
      <p:sp>
        <p:nvSpPr>
          <p:cNvPr id="8" name="Freeform 8"/>
          <p:cNvSpPr/>
          <p:nvPr/>
        </p:nvSpPr>
        <p:spPr>
          <a:xfrm>
            <a:off x="11942758" y="1946539"/>
            <a:ext cx="3219831" cy="4114800"/>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5558711" y="763260"/>
            <a:ext cx="7931051" cy="921368"/>
          </a:xfrm>
          <a:prstGeom prst="rect">
            <a:avLst/>
          </a:prstGeom>
        </p:spPr>
        <p:txBody>
          <a:bodyPr wrap="square" lIns="0" tIns="0" rIns="0" bIns="0" rtlCol="0" anchor="t">
            <a:spAutoFit/>
          </a:bodyPr>
          <a:lstStyle/>
          <a:p>
            <a:pPr algn="ctr">
              <a:lnSpc>
                <a:spcPts val="7490"/>
              </a:lnSpc>
              <a:spcBef>
                <a:spcPct val="0"/>
              </a:spcBef>
            </a:pPr>
            <a:r>
              <a:rPr lang="en-US" sz="5350" dirty="0">
                <a:solidFill>
                  <a:srgbClr val="E4BB94"/>
                </a:solidFill>
                <a:latin typeface="Yeseva One"/>
              </a:rPr>
              <a:t>CONTENT PLANNING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1268</Words>
  <Application>Microsoft Macintosh PowerPoint</Application>
  <PresentationFormat>Custom</PresentationFormat>
  <Paragraphs>140</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Yeseva One</vt:lpstr>
      <vt:lpstr>Nunito Sans Italics</vt:lpstr>
      <vt:lpstr>Arial</vt:lpstr>
      <vt:lpstr>Nunito Sans</vt:lpstr>
      <vt:lpstr>Nunito Sans Bold</vt:lpstr>
      <vt:lpstr>Architype Bayer-type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 3 Newsletters and Social Media Presentation</dc:title>
  <cp:lastModifiedBy>Rachel Sparkman</cp:lastModifiedBy>
  <cp:revision>2</cp:revision>
  <dcterms:created xsi:type="dcterms:W3CDTF">2006-08-16T00:00:00Z</dcterms:created>
  <dcterms:modified xsi:type="dcterms:W3CDTF">2023-08-11T00:17:53Z</dcterms:modified>
  <dc:identifier>DAFqfuYk7vk</dc:identifier>
</cp:coreProperties>
</file>