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9" r:id="rId4"/>
    <p:sldId id="260" r:id="rId5"/>
    <p:sldId id="261" r:id="rId6"/>
    <p:sldId id="270" r:id="rId7"/>
    <p:sldId id="262" r:id="rId8"/>
    <p:sldId id="263" r:id="rId9"/>
    <p:sldId id="268" r:id="rId10"/>
    <p:sldId id="264" r:id="rId11"/>
    <p:sldId id="271" r:id="rId12"/>
    <p:sldId id="272" r:id="rId13"/>
    <p:sldId id="273" r:id="rId14"/>
    <p:sldId id="265" r:id="rId15"/>
    <p:sldId id="258" r:id="rId16"/>
    <p:sldId id="266" r:id="rId17"/>
    <p:sldId id="267" r:id="rId18"/>
    <p:sldId id="269" r:id="rId19"/>
  </p:sldIdLst>
  <p:sldSz cx="18288000" cy="10287000"/>
  <p:notesSz cx="6858000" cy="9144000"/>
  <p:embeddedFontLst>
    <p:embeddedFont>
      <p:font typeface="ADLaM Display" panose="02010000000000000000" pitchFamily="2" charset="77"/>
      <p:regular r:id="rId21"/>
    </p:embeddedFont>
    <p:embeddedFont>
      <p:font typeface="Calibri" panose="020F0502020204030204" pitchFamily="34" charset="0"/>
      <p:regular r:id="rId22"/>
      <p:bold r:id="rId23"/>
      <p:italic r:id="rId24"/>
      <p:boldItalic r:id="rId25"/>
    </p:embeddedFont>
    <p:embeddedFont>
      <p:font typeface="Lilita One" panose="02000000000000000000" pitchFamily="2" charset="0"/>
      <p:regular r:id="rId26"/>
    </p:embeddedFont>
    <p:embeddedFont>
      <p:font typeface="Montserrat" pitchFamily="2" charset="77"/>
      <p:regular r:id="rId27"/>
      <p:bold r:id="rId28"/>
      <p:italic r:id="rId29"/>
      <p:boldItalic r:id="rId30"/>
    </p:embeddedFont>
    <p:embeddedFont>
      <p:font typeface="PT Sans" panose="020B0503020203020204" pitchFamily="34" charset="77"/>
      <p:regular r:id="rId31"/>
    </p:embeddedFont>
    <p:embeddedFont>
      <p:font typeface="PT Sans Bold" panose="020B0503020203020204" pitchFamily="34" charset="77"/>
      <p:regular r:id="rId32"/>
      <p:boldItalic r:id="rId33"/>
    </p:embeddedFont>
    <p:embeddedFont>
      <p:font typeface="PT Sans Italics" panose="020B0503020203020204" pitchFamily="34" charset="77"/>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18" autoAdjust="0"/>
    <p:restoredTop sz="94558" autoAdjust="0"/>
  </p:normalViewPr>
  <p:slideViewPr>
    <p:cSldViewPr>
      <p:cViewPr varScale="1">
        <p:scale>
          <a:sx n="80" d="100"/>
          <a:sy n="80" d="100"/>
        </p:scale>
        <p:origin x="424"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A569DF-BB63-3C4F-ACCB-3C39AF81DF81}" type="datetimeFigureOut">
              <a:rPr lang="en-US" smtClean="0"/>
              <a:t>9/14/23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8115A-239C-7A4F-B9C8-C8ED56CB5447}" type="slidenum">
              <a:rPr lang="en-US" smtClean="0"/>
              <a:t>‹#›</a:t>
            </a:fld>
            <a:endParaRPr lang="en-US"/>
          </a:p>
        </p:txBody>
      </p:sp>
    </p:spTree>
    <p:extLst>
      <p:ext uri="{BB962C8B-B14F-4D97-AF65-F5344CB8AC3E}">
        <p14:creationId xmlns:p14="http://schemas.microsoft.com/office/powerpoint/2010/main" val="394136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into this, let’s talk about why we want to be covered by the media. What does everyone think?</a:t>
            </a:r>
          </a:p>
          <a:p>
            <a:r>
              <a:rPr lang="en-US" dirty="0"/>
              <a:t>The more people see the life of your church in a positive light, the more it encourages people to consider going to church. </a:t>
            </a:r>
          </a:p>
          <a:p>
            <a:r>
              <a:rPr lang="en-US" dirty="0"/>
              <a:t>Sharing our stories is an important part of being connected to our community and getting outside the walls of the church. </a:t>
            </a:r>
          </a:p>
          <a:p>
            <a:r>
              <a:rPr lang="en-US" dirty="0"/>
              <a:t>There is always the risk of being misrepresented, but remember, journalists are people too, capable of conflict resolution.</a:t>
            </a:r>
          </a:p>
          <a:p>
            <a:r>
              <a:rPr lang="en-US" dirty="0"/>
              <a:t>There is also reward within the risk. </a:t>
            </a:r>
          </a:p>
        </p:txBody>
      </p:sp>
      <p:sp>
        <p:nvSpPr>
          <p:cNvPr id="4" name="Slide Number Placeholder 3"/>
          <p:cNvSpPr>
            <a:spLocks noGrp="1"/>
          </p:cNvSpPr>
          <p:nvPr>
            <p:ph type="sldNum" sz="quarter" idx="5"/>
          </p:nvPr>
        </p:nvSpPr>
        <p:spPr/>
        <p:txBody>
          <a:bodyPr/>
          <a:lstStyle/>
          <a:p>
            <a:fld id="{6798115A-239C-7A4F-B9C8-C8ED56CB5447}" type="slidenum">
              <a:rPr lang="en-US" smtClean="0"/>
              <a:t>2</a:t>
            </a:fld>
            <a:endParaRPr lang="en-US"/>
          </a:p>
        </p:txBody>
      </p:sp>
    </p:spTree>
    <p:extLst>
      <p:ext uri="{BB962C8B-B14F-4D97-AF65-F5344CB8AC3E}">
        <p14:creationId xmlns:p14="http://schemas.microsoft.com/office/powerpoint/2010/main" val="3944174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racial equality, and LGBTQ+ stories can be interesting to TV stations and newspapers. </a:t>
            </a:r>
          </a:p>
          <a:p>
            <a:r>
              <a:rPr lang="en-US" dirty="0"/>
              <a:t>WLOS picked up the story of Dean Sarah's installation. https://</a:t>
            </a:r>
            <a:r>
              <a:rPr lang="en-US" dirty="0" err="1"/>
              <a:t>wlos.com</a:t>
            </a:r>
            <a:r>
              <a:rPr lang="en-US" dirty="0"/>
              <a:t>/news/local/new-dean-installed-historic-biltmore-church-senior-priest-sarah-hurlbert-cathedral-all-souls-episcopal-diocese-western-north-carolina</a:t>
            </a:r>
          </a:p>
          <a:p>
            <a:endParaRPr lang="en-US" dirty="0"/>
          </a:p>
          <a:p>
            <a:r>
              <a:rPr lang="en-US" dirty="0"/>
              <a:t>Print papers, or local news websites, are more likely to pick up minor things like a church potluck or upcoming events. </a:t>
            </a:r>
          </a:p>
          <a:p>
            <a:endParaRPr lang="en-US" dirty="0"/>
          </a:p>
          <a:p>
            <a:r>
              <a:rPr lang="en-US" dirty="0"/>
              <a:t>All reporters are hungry for stories, but not everything that seems exciting to you is newsworthy in the eyes of the community. You can always try for the new hires, VBS, and building projects, especially if it’s a slow news week. More on that later. </a:t>
            </a:r>
          </a:p>
        </p:txBody>
      </p:sp>
      <p:sp>
        <p:nvSpPr>
          <p:cNvPr id="4" name="Slide Number Placeholder 3"/>
          <p:cNvSpPr>
            <a:spLocks noGrp="1"/>
          </p:cNvSpPr>
          <p:nvPr>
            <p:ph type="sldNum" sz="quarter" idx="5"/>
          </p:nvPr>
        </p:nvSpPr>
        <p:spPr/>
        <p:txBody>
          <a:bodyPr/>
          <a:lstStyle/>
          <a:p>
            <a:fld id="{6798115A-239C-7A4F-B9C8-C8ED56CB5447}" type="slidenum">
              <a:rPr lang="en-US" smtClean="0"/>
              <a:t>3</a:t>
            </a:fld>
            <a:endParaRPr lang="en-US"/>
          </a:p>
        </p:txBody>
      </p:sp>
    </p:spTree>
    <p:extLst>
      <p:ext uri="{BB962C8B-B14F-4D97-AF65-F5344CB8AC3E}">
        <p14:creationId xmlns:p14="http://schemas.microsoft.com/office/powerpoint/2010/main" val="3769694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lede</a:t>
            </a:r>
            <a:r>
              <a:rPr lang="en-US" dirty="0"/>
              <a:t> is the first sentence of a press release. It should include the who, what, when, where, and why. The rest of the release goes into the details and expands upon it. </a:t>
            </a:r>
          </a:p>
          <a:p>
            <a:endParaRPr lang="en-US" dirty="0"/>
          </a:p>
          <a:p>
            <a:r>
              <a:rPr lang="en-US" dirty="0"/>
              <a:t>Quotes can be as simple as, "It's a really wonderful event and we're excited to be a part of it." </a:t>
            </a:r>
          </a:p>
        </p:txBody>
      </p:sp>
      <p:sp>
        <p:nvSpPr>
          <p:cNvPr id="4" name="Slide Number Placeholder 3"/>
          <p:cNvSpPr>
            <a:spLocks noGrp="1"/>
          </p:cNvSpPr>
          <p:nvPr>
            <p:ph type="sldNum" sz="quarter" idx="5"/>
          </p:nvPr>
        </p:nvSpPr>
        <p:spPr/>
        <p:txBody>
          <a:bodyPr/>
          <a:lstStyle/>
          <a:p>
            <a:fld id="{6798115A-239C-7A4F-B9C8-C8ED56CB5447}" type="slidenum">
              <a:rPr lang="en-US" smtClean="0"/>
              <a:t>4</a:t>
            </a:fld>
            <a:endParaRPr lang="en-US"/>
          </a:p>
        </p:txBody>
      </p:sp>
    </p:spTree>
    <p:extLst>
      <p:ext uri="{BB962C8B-B14F-4D97-AF65-F5344CB8AC3E}">
        <p14:creationId xmlns:p14="http://schemas.microsoft.com/office/powerpoint/2010/main" val="3488577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Whatever type of photo you include, be sure to provide the names of the people in the photos. Writing a short caption (called a cutline) really helps. </a:t>
            </a:r>
          </a:p>
          <a:p>
            <a:r>
              <a:rPr lang="en-US" dirty="0"/>
              <a:t>Photos should also include a photo credit if needed. </a:t>
            </a:r>
          </a:p>
        </p:txBody>
      </p:sp>
      <p:sp>
        <p:nvSpPr>
          <p:cNvPr id="4" name="Slide Number Placeholder 3"/>
          <p:cNvSpPr>
            <a:spLocks noGrp="1"/>
          </p:cNvSpPr>
          <p:nvPr>
            <p:ph type="sldNum" sz="quarter" idx="5"/>
          </p:nvPr>
        </p:nvSpPr>
        <p:spPr/>
        <p:txBody>
          <a:bodyPr/>
          <a:lstStyle/>
          <a:p>
            <a:fld id="{6798115A-239C-7A4F-B9C8-C8ED56CB5447}" type="slidenum">
              <a:rPr lang="en-US" smtClean="0"/>
              <a:t>5</a:t>
            </a:fld>
            <a:endParaRPr lang="en-US"/>
          </a:p>
        </p:txBody>
      </p:sp>
    </p:spTree>
    <p:extLst>
      <p:ext uri="{BB962C8B-B14F-4D97-AF65-F5344CB8AC3E}">
        <p14:creationId xmlns:p14="http://schemas.microsoft.com/office/powerpoint/2010/main" val="1810572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types of content to consider submitting to your local new outlet. Obviously, there are other types of content, such as news, sports, etc. </a:t>
            </a:r>
          </a:p>
          <a:p>
            <a:r>
              <a:rPr lang="en-US" dirty="0"/>
              <a:t>What gets picked up depends on timing, whether or not it’s a slow news week, and whether there is an interest in the wider 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makes a good story? Conflict. It’s as true in fiction as it is in newswriting. Immediacy, impact, prominence, proximity, oddity, novelty – all of these make a good news story. </a:t>
            </a:r>
          </a:p>
          <a:p>
            <a:endParaRPr lang="en-US" dirty="0"/>
          </a:p>
          <a:p>
            <a:endParaRPr lang="en-US" dirty="0"/>
          </a:p>
          <a:p>
            <a:r>
              <a:rPr lang="en-US" dirty="0"/>
              <a:t>Features could include things like a new pastor coming into your church, advocacy work, mission work in the community. </a:t>
            </a:r>
          </a:p>
          <a:p>
            <a:r>
              <a:rPr lang="en-US" dirty="0"/>
              <a:t>News needs language that everyone can understand, write it at a fifth-grade level. </a:t>
            </a:r>
          </a:p>
        </p:txBody>
      </p:sp>
      <p:sp>
        <p:nvSpPr>
          <p:cNvPr id="4" name="Slide Number Placeholder 3"/>
          <p:cNvSpPr>
            <a:spLocks noGrp="1"/>
          </p:cNvSpPr>
          <p:nvPr>
            <p:ph type="sldNum" sz="quarter" idx="5"/>
          </p:nvPr>
        </p:nvSpPr>
        <p:spPr/>
        <p:txBody>
          <a:bodyPr/>
          <a:lstStyle/>
          <a:p>
            <a:fld id="{6798115A-239C-7A4F-B9C8-C8ED56CB5447}" type="slidenum">
              <a:rPr lang="en-US" smtClean="0"/>
              <a:t>10</a:t>
            </a:fld>
            <a:endParaRPr lang="en-US"/>
          </a:p>
        </p:txBody>
      </p:sp>
    </p:spTree>
    <p:extLst>
      <p:ext uri="{BB962C8B-B14F-4D97-AF65-F5344CB8AC3E}">
        <p14:creationId xmlns:p14="http://schemas.microsoft.com/office/powerpoint/2010/main" val="2842753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Sinclaire</a:t>
            </a:r>
            <a:r>
              <a:rPr lang="en-US" dirty="0"/>
              <a:t> is Rachel’s middle name, </a:t>
            </a:r>
            <a:r>
              <a:rPr lang="en-US" dirty="0" err="1"/>
              <a:t>Sinclaire</a:t>
            </a:r>
            <a:r>
              <a:rPr lang="en-US" dirty="0"/>
              <a:t> </a:t>
            </a:r>
            <a:r>
              <a:rPr lang="en-US" dirty="0" err="1"/>
              <a:t>Carr</a:t>
            </a:r>
            <a:r>
              <a:rPr lang="en-US" dirty="0"/>
              <a:t>=Rachel </a:t>
            </a:r>
            <a:r>
              <a:rPr lang="en-US" dirty="0" err="1"/>
              <a:t>Carr</a:t>
            </a:r>
            <a:r>
              <a:rPr lang="en-US" dirty="0"/>
              <a:t>.</a:t>
            </a:r>
          </a:p>
          <a:p>
            <a:r>
              <a:rPr lang="en-US" dirty="0"/>
              <a:t>Mrs. Glenda </a:t>
            </a:r>
            <a:r>
              <a:rPr lang="en-US" dirty="0" err="1"/>
              <a:t>Plemmons</a:t>
            </a:r>
            <a:r>
              <a:rPr lang="en-US" dirty="0"/>
              <a:t> story</a:t>
            </a:r>
          </a:p>
          <a:p>
            <a:r>
              <a:rPr lang="en-US" dirty="0"/>
              <a:t>When I was editor of the Mountaineer I received a call from one Glenda </a:t>
            </a:r>
            <a:r>
              <a:rPr lang="en-US" dirty="0" err="1"/>
              <a:t>Plemmons</a:t>
            </a:r>
            <a:r>
              <a:rPr lang="en-US" dirty="0"/>
              <a:t>, a member of Piney Grove United Methodist Church. She was very excited to tell me that they would be baptizing 21 people this Sunday. At first, I wasn’t interested. Don’t get me wrong, my soul was blessed to hear this good news, alas, people getting baptized isn’t news. The amount of people made it slightly interesting. But Mrs. </a:t>
            </a:r>
            <a:r>
              <a:rPr lang="en-US" dirty="0" err="1"/>
              <a:t>Plemmons</a:t>
            </a:r>
            <a:r>
              <a:rPr lang="en-US" dirty="0"/>
              <a:t> would not quit. After I gave her a noncommittal response at first, she texted me and emailed me until she was sure I had a full view of the story. It turns out those baptisms couldn’t have come at a better time. The church was struggling, attendance was down to five most weeks, and Mrs. </a:t>
            </a:r>
            <a:r>
              <a:rPr lang="en-US" dirty="0" err="1"/>
              <a:t>Plemmons</a:t>
            </a:r>
            <a:r>
              <a:rPr lang="en-US" dirty="0"/>
              <a:t> decided she would do something about it. So she started a trailer park ministry handing out Bibles and knocking on doors. If I’m being honest, I only covered the story because I love faith news and because she persisted. In the end, the story made a great feature because it had conflict and a resolution (bouncing back from low attendance).</a:t>
            </a:r>
          </a:p>
          <a:p>
            <a:endParaRPr lang="en-US" dirty="0"/>
          </a:p>
        </p:txBody>
      </p:sp>
      <p:sp>
        <p:nvSpPr>
          <p:cNvPr id="4" name="Slide Number Placeholder 3"/>
          <p:cNvSpPr>
            <a:spLocks noGrp="1"/>
          </p:cNvSpPr>
          <p:nvPr>
            <p:ph type="sldNum" sz="quarter" idx="5"/>
          </p:nvPr>
        </p:nvSpPr>
        <p:spPr/>
        <p:txBody>
          <a:bodyPr/>
          <a:lstStyle/>
          <a:p>
            <a:fld id="{6798115A-239C-7A4F-B9C8-C8ED56CB5447}" type="slidenum">
              <a:rPr lang="en-US" smtClean="0"/>
              <a:t>11</a:t>
            </a:fld>
            <a:endParaRPr lang="en-US"/>
          </a:p>
        </p:txBody>
      </p:sp>
    </p:spTree>
    <p:extLst>
      <p:ext uri="{BB962C8B-B14F-4D97-AF65-F5344CB8AC3E}">
        <p14:creationId xmlns:p14="http://schemas.microsoft.com/office/powerpoint/2010/main" val="2007705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8115A-239C-7A4F-B9C8-C8ED56CB5447}" type="slidenum">
              <a:rPr lang="en-US" smtClean="0"/>
              <a:t>12</a:t>
            </a:fld>
            <a:endParaRPr lang="en-US"/>
          </a:p>
        </p:txBody>
      </p:sp>
    </p:spTree>
    <p:extLst>
      <p:ext uri="{BB962C8B-B14F-4D97-AF65-F5344CB8AC3E}">
        <p14:creationId xmlns:p14="http://schemas.microsoft.com/office/powerpoint/2010/main" val="1574447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8115A-239C-7A4F-B9C8-C8ED56CB5447}" type="slidenum">
              <a:rPr lang="en-US" smtClean="0"/>
              <a:t>15</a:t>
            </a:fld>
            <a:endParaRPr lang="en-US"/>
          </a:p>
        </p:txBody>
      </p:sp>
    </p:spTree>
    <p:extLst>
      <p:ext uri="{BB962C8B-B14F-4D97-AF65-F5344CB8AC3E}">
        <p14:creationId xmlns:p14="http://schemas.microsoft.com/office/powerpoint/2010/main" val="2847874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8115A-239C-7A4F-B9C8-C8ED56CB5447}" type="slidenum">
              <a:rPr lang="en-US" smtClean="0"/>
              <a:t>16</a:t>
            </a:fld>
            <a:endParaRPr lang="en-US"/>
          </a:p>
        </p:txBody>
      </p:sp>
    </p:spTree>
    <p:extLst>
      <p:ext uri="{BB962C8B-B14F-4D97-AF65-F5344CB8AC3E}">
        <p14:creationId xmlns:p14="http://schemas.microsoft.com/office/powerpoint/2010/main" val="1094422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15.png"/><Relationship Id="rId7" Type="http://schemas.openxmlformats.org/officeDocument/2006/relationships/image" Target="../media/image27.svg"/><Relationship Id="rId12"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4.svg"/><Relationship Id="rId5" Type="http://schemas.openxmlformats.org/officeDocument/2006/relationships/image" Target="../media/image30.jpeg"/><Relationship Id="rId10" Type="http://schemas.openxmlformats.org/officeDocument/2006/relationships/image" Target="../media/image33.png"/><Relationship Id="rId4" Type="http://schemas.openxmlformats.org/officeDocument/2006/relationships/image" Target="../media/image16.svg"/><Relationship Id="rId9"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7.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16.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15.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58.svg"/></Relationships>
</file>

<file path=ppt/slides/_rels/slide1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16.sv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svg"/><Relationship Id="rId7" Type="http://schemas.openxmlformats.org/officeDocument/2006/relationships/image" Target="../media/image64.jpe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hyperlink" Target="https://www.diocesewnc.org/communications-as-evangelis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svg"/><Relationship Id="rId9"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9.jpeg"/><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openxmlformats.org/officeDocument/2006/relationships/hyperlink" Target="https://www.diocesewnc.org/post/pilgrimage-series-shares-stories-of-wnc-s-historically-black-churches" TargetMode="External"/><Relationship Id="rId3" Type="http://schemas.openxmlformats.org/officeDocument/2006/relationships/image" Target="../media/image17.png"/><Relationship Id="rId7" Type="http://schemas.openxmlformats.org/officeDocument/2006/relationships/hyperlink" Target="https://www.blueridgenow.com/story/news/2021/08/28/st-james-episcopal-church-welcomes-new-lead-pastor/5600108001/"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8.svg"/><Relationship Id="rId9" Type="http://schemas.openxmlformats.org/officeDocument/2006/relationships/hyperlink" Target="https://www.diocesewnc.org/post/cold-mountain-music-festival-announces-lineup-for-202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3.sv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9.svg"/><Relationship Id="rId4" Type="http://schemas.openxmlformats.org/officeDocument/2006/relationships/image" Target="../media/image25.jpe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3759"/>
        </a:solidFill>
        <a:effectLst/>
      </p:bgPr>
    </p:bg>
    <p:spTree>
      <p:nvGrpSpPr>
        <p:cNvPr id="1" name=""/>
        <p:cNvGrpSpPr/>
        <p:nvPr/>
      </p:nvGrpSpPr>
      <p:grpSpPr>
        <a:xfrm>
          <a:off x="0" y="0"/>
          <a:ext cx="0" cy="0"/>
          <a:chOff x="0" y="0"/>
          <a:chExt cx="0" cy="0"/>
        </a:xfrm>
      </p:grpSpPr>
      <p:sp>
        <p:nvSpPr>
          <p:cNvPr id="2" name="Freeform 2"/>
          <p:cNvSpPr/>
          <p:nvPr/>
        </p:nvSpPr>
        <p:spPr>
          <a:xfrm>
            <a:off x="-4558506" y="-249349"/>
            <a:ext cx="16830184" cy="11213110"/>
          </a:xfrm>
          <a:custGeom>
            <a:avLst/>
            <a:gdLst/>
            <a:ahLst/>
            <a:cxnLst/>
            <a:rect l="l" t="t" r="r" b="b"/>
            <a:pathLst>
              <a:path w="16830184" h="11213110">
                <a:moveTo>
                  <a:pt x="0" y="0"/>
                </a:moveTo>
                <a:lnTo>
                  <a:pt x="16830184" y="0"/>
                </a:lnTo>
                <a:lnTo>
                  <a:pt x="16830184" y="11213110"/>
                </a:lnTo>
                <a:lnTo>
                  <a:pt x="0" y="11213110"/>
                </a:lnTo>
                <a:lnTo>
                  <a:pt x="0" y="0"/>
                </a:lnTo>
                <a:close/>
              </a:path>
            </a:pathLst>
          </a:custGeom>
          <a:blipFill>
            <a:blip r:embed="rId2"/>
            <a:stretch>
              <a:fillRect/>
            </a:stretch>
          </a:blipFill>
        </p:spPr>
      </p:sp>
      <p:sp>
        <p:nvSpPr>
          <p:cNvPr id="3" name="Freeform 3"/>
          <p:cNvSpPr/>
          <p:nvPr/>
        </p:nvSpPr>
        <p:spPr>
          <a:xfrm>
            <a:off x="7586953" y="-743818"/>
            <a:ext cx="16185066" cy="11774636"/>
          </a:xfrm>
          <a:custGeom>
            <a:avLst/>
            <a:gdLst/>
            <a:ahLst/>
            <a:cxnLst/>
            <a:rect l="l" t="t" r="r" b="b"/>
            <a:pathLst>
              <a:path w="16185066" h="11774636">
                <a:moveTo>
                  <a:pt x="0" y="0"/>
                </a:moveTo>
                <a:lnTo>
                  <a:pt x="16185066" y="0"/>
                </a:lnTo>
                <a:lnTo>
                  <a:pt x="16185066" y="11774636"/>
                </a:lnTo>
                <a:lnTo>
                  <a:pt x="0" y="117746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230076" y="8014810"/>
            <a:ext cx="1168507" cy="1887225"/>
          </a:xfrm>
          <a:custGeom>
            <a:avLst/>
            <a:gdLst/>
            <a:ahLst/>
            <a:cxnLst/>
            <a:rect l="l" t="t" r="r" b="b"/>
            <a:pathLst>
              <a:path w="1168507" h="1887225">
                <a:moveTo>
                  <a:pt x="0" y="0"/>
                </a:moveTo>
                <a:lnTo>
                  <a:pt x="1168507" y="0"/>
                </a:lnTo>
                <a:lnTo>
                  <a:pt x="1168507" y="1887225"/>
                </a:lnTo>
                <a:lnTo>
                  <a:pt x="0" y="1887225"/>
                </a:lnTo>
                <a:lnTo>
                  <a:pt x="0" y="0"/>
                </a:lnTo>
                <a:close/>
              </a:path>
            </a:pathLst>
          </a:custGeom>
          <a:blipFill>
            <a:blip r:embed="rId5">
              <a:alphaModFix amt="81000"/>
            </a:blip>
            <a:stretch>
              <a:fillRect/>
            </a:stretch>
          </a:blipFill>
        </p:spPr>
      </p:sp>
      <p:sp>
        <p:nvSpPr>
          <p:cNvPr id="5" name="TextBox 5"/>
          <p:cNvSpPr txBox="1"/>
          <p:nvPr/>
        </p:nvSpPr>
        <p:spPr>
          <a:xfrm>
            <a:off x="8703667" y="3634024"/>
            <a:ext cx="8555633" cy="2315958"/>
          </a:xfrm>
          <a:prstGeom prst="rect">
            <a:avLst/>
          </a:prstGeom>
        </p:spPr>
        <p:txBody>
          <a:bodyPr lIns="0" tIns="0" rIns="0" bIns="0" rtlCol="0" anchor="t">
            <a:spAutoFit/>
          </a:bodyPr>
          <a:lstStyle/>
          <a:p>
            <a:pPr algn="r">
              <a:lnSpc>
                <a:spcPts val="9003"/>
              </a:lnSpc>
            </a:pPr>
            <a:r>
              <a:rPr lang="en-US" sz="8039">
                <a:solidFill>
                  <a:srgbClr val="FFFFFF"/>
                </a:solidFill>
                <a:latin typeface="Lilita One"/>
              </a:rPr>
              <a:t>BEING SEEN:</a:t>
            </a:r>
          </a:p>
          <a:p>
            <a:pPr algn="r">
              <a:lnSpc>
                <a:spcPts val="9003"/>
              </a:lnSpc>
            </a:pPr>
            <a:r>
              <a:rPr lang="en-US" sz="8039">
                <a:solidFill>
                  <a:srgbClr val="FFFFFF"/>
                </a:solidFill>
                <a:latin typeface="Lilita One"/>
              </a:rPr>
              <a:t>MEDIA OUTREACH</a:t>
            </a:r>
          </a:p>
        </p:txBody>
      </p:sp>
      <p:sp>
        <p:nvSpPr>
          <p:cNvPr id="6" name="TextBox 6"/>
          <p:cNvSpPr txBox="1"/>
          <p:nvPr/>
        </p:nvSpPr>
        <p:spPr>
          <a:xfrm>
            <a:off x="10577264" y="8902069"/>
            <a:ext cx="5440479" cy="356231"/>
          </a:xfrm>
          <a:prstGeom prst="rect">
            <a:avLst/>
          </a:prstGeom>
        </p:spPr>
        <p:txBody>
          <a:bodyPr lIns="0" tIns="0" rIns="0" bIns="0" rtlCol="0" anchor="t">
            <a:spAutoFit/>
          </a:bodyPr>
          <a:lstStyle/>
          <a:p>
            <a:pPr algn="r">
              <a:lnSpc>
                <a:spcPts val="2940"/>
              </a:lnSpc>
            </a:pPr>
            <a:r>
              <a:rPr lang="en-US" sz="2100">
                <a:solidFill>
                  <a:srgbClr val="FFFFFF"/>
                </a:solidFill>
                <a:latin typeface="PT Sans"/>
              </a:rPr>
              <a:t>Episcopal Diocese of Western North Carolina</a:t>
            </a:r>
          </a:p>
        </p:txBody>
      </p:sp>
      <p:sp>
        <p:nvSpPr>
          <p:cNvPr id="7" name="TextBox 7"/>
          <p:cNvSpPr txBox="1"/>
          <p:nvPr/>
        </p:nvSpPr>
        <p:spPr>
          <a:xfrm>
            <a:off x="9850543" y="952500"/>
            <a:ext cx="7408757" cy="569071"/>
          </a:xfrm>
          <a:prstGeom prst="rect">
            <a:avLst/>
          </a:prstGeom>
        </p:spPr>
        <p:txBody>
          <a:bodyPr lIns="0" tIns="0" rIns="0" bIns="0" rtlCol="0" anchor="t">
            <a:spAutoFit/>
          </a:bodyPr>
          <a:lstStyle/>
          <a:p>
            <a:pPr algn="r">
              <a:lnSpc>
                <a:spcPts val="4536"/>
              </a:lnSpc>
            </a:pPr>
            <a:r>
              <a:rPr lang="en-US" sz="3240">
                <a:solidFill>
                  <a:srgbClr val="FFFFFF"/>
                </a:solidFill>
                <a:latin typeface="Lilita One"/>
              </a:rPr>
              <a:t>Communications as Evangelism 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86060" y="1344723"/>
            <a:ext cx="4166405" cy="939524"/>
          </a:xfrm>
          <a:custGeom>
            <a:avLst/>
            <a:gdLst/>
            <a:ahLst/>
            <a:cxnLst/>
            <a:rect l="l" t="t" r="r" b="b"/>
            <a:pathLst>
              <a:path w="4166405" h="939524">
                <a:moveTo>
                  <a:pt x="0" y="0"/>
                </a:moveTo>
                <a:lnTo>
                  <a:pt x="4166404" y="0"/>
                </a:lnTo>
                <a:lnTo>
                  <a:pt x="4166404" y="939524"/>
                </a:lnTo>
                <a:lnTo>
                  <a:pt x="0" y="9395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a:grpSpLocks noChangeAspect="1"/>
          </p:cNvGrpSpPr>
          <p:nvPr/>
        </p:nvGrpSpPr>
        <p:grpSpPr>
          <a:xfrm>
            <a:off x="-3352800" y="-2759529"/>
            <a:ext cx="11708173" cy="7535737"/>
            <a:chOff x="0" y="0"/>
            <a:chExt cx="5513070" cy="3548380"/>
          </a:xfrm>
        </p:grpSpPr>
        <p:sp>
          <p:nvSpPr>
            <p:cNvPr id="4" name="Freeform 4"/>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5"/>
              <a:stretch>
                <a:fillRect b="-3616"/>
              </a:stretch>
            </a:blipFill>
          </p:spPr>
        </p:sp>
      </p:grpSp>
      <p:sp>
        <p:nvSpPr>
          <p:cNvPr id="5" name="Freeform 5"/>
          <p:cNvSpPr/>
          <p:nvPr/>
        </p:nvSpPr>
        <p:spPr>
          <a:xfrm>
            <a:off x="10200941" y="3494918"/>
            <a:ext cx="1584898" cy="1569049"/>
          </a:xfrm>
          <a:custGeom>
            <a:avLst/>
            <a:gdLst/>
            <a:ahLst/>
            <a:cxnLst/>
            <a:rect l="l" t="t" r="r" b="b"/>
            <a:pathLst>
              <a:path w="1584898" h="1569049">
                <a:moveTo>
                  <a:pt x="0" y="0"/>
                </a:moveTo>
                <a:lnTo>
                  <a:pt x="1584898" y="0"/>
                </a:lnTo>
                <a:lnTo>
                  <a:pt x="1584898" y="1569049"/>
                </a:lnTo>
                <a:lnTo>
                  <a:pt x="0" y="15690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0200941" y="6477374"/>
            <a:ext cx="1584898" cy="1569049"/>
          </a:xfrm>
          <a:custGeom>
            <a:avLst/>
            <a:gdLst/>
            <a:ahLst/>
            <a:cxnLst/>
            <a:rect l="l" t="t" r="r" b="b"/>
            <a:pathLst>
              <a:path w="1584898" h="1569049">
                <a:moveTo>
                  <a:pt x="0" y="0"/>
                </a:moveTo>
                <a:lnTo>
                  <a:pt x="1584898" y="0"/>
                </a:lnTo>
                <a:lnTo>
                  <a:pt x="1584898" y="1569049"/>
                </a:lnTo>
                <a:lnTo>
                  <a:pt x="0" y="15690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3346277" y="7066318"/>
            <a:ext cx="1584898" cy="1569049"/>
          </a:xfrm>
          <a:custGeom>
            <a:avLst/>
            <a:gdLst/>
            <a:ahLst/>
            <a:cxnLst/>
            <a:rect l="l" t="t" r="r" b="b"/>
            <a:pathLst>
              <a:path w="1584898" h="1569049">
                <a:moveTo>
                  <a:pt x="0" y="0"/>
                </a:moveTo>
                <a:lnTo>
                  <a:pt x="1584898" y="0"/>
                </a:lnTo>
                <a:lnTo>
                  <a:pt x="1584898" y="1569049"/>
                </a:lnTo>
                <a:lnTo>
                  <a:pt x="0" y="15690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0510403" y="3800846"/>
            <a:ext cx="965975" cy="957193"/>
          </a:xfrm>
          <a:custGeom>
            <a:avLst/>
            <a:gdLst/>
            <a:ahLst/>
            <a:cxnLst/>
            <a:rect l="l" t="t" r="r" b="b"/>
            <a:pathLst>
              <a:path w="965975" h="957193">
                <a:moveTo>
                  <a:pt x="0" y="0"/>
                </a:moveTo>
                <a:lnTo>
                  <a:pt x="965974" y="0"/>
                </a:lnTo>
                <a:lnTo>
                  <a:pt x="965974" y="957193"/>
                </a:lnTo>
                <a:lnTo>
                  <a:pt x="0" y="9571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0525591" y="6942034"/>
            <a:ext cx="950106" cy="639728"/>
          </a:xfrm>
          <a:custGeom>
            <a:avLst/>
            <a:gdLst/>
            <a:ahLst/>
            <a:cxnLst/>
            <a:rect l="l" t="t" r="r" b="b"/>
            <a:pathLst>
              <a:path w="950106" h="639728">
                <a:moveTo>
                  <a:pt x="0" y="0"/>
                </a:moveTo>
                <a:lnTo>
                  <a:pt x="950106" y="0"/>
                </a:lnTo>
                <a:lnTo>
                  <a:pt x="950106" y="639728"/>
                </a:lnTo>
                <a:lnTo>
                  <a:pt x="0" y="6397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3772008" y="7447860"/>
            <a:ext cx="805964" cy="805964"/>
          </a:xfrm>
          <a:custGeom>
            <a:avLst/>
            <a:gdLst/>
            <a:ahLst/>
            <a:cxnLst/>
            <a:rect l="l" t="t" r="r" b="b"/>
            <a:pathLst>
              <a:path w="805964" h="805964">
                <a:moveTo>
                  <a:pt x="0" y="0"/>
                </a:moveTo>
                <a:lnTo>
                  <a:pt x="805965" y="0"/>
                </a:lnTo>
                <a:lnTo>
                  <a:pt x="805965" y="805964"/>
                </a:lnTo>
                <a:lnTo>
                  <a:pt x="0" y="8059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3"/>
          <p:cNvSpPr txBox="1"/>
          <p:nvPr/>
        </p:nvSpPr>
        <p:spPr>
          <a:xfrm>
            <a:off x="10200941" y="1738661"/>
            <a:ext cx="6806045" cy="870571"/>
          </a:xfrm>
          <a:prstGeom prst="rect">
            <a:avLst/>
          </a:prstGeom>
        </p:spPr>
        <p:txBody>
          <a:bodyPr lIns="0" tIns="0" rIns="0" bIns="0" rtlCol="0" anchor="t">
            <a:spAutoFit/>
          </a:bodyPr>
          <a:lstStyle/>
          <a:p>
            <a:pPr>
              <a:lnSpc>
                <a:spcPts val="6718"/>
              </a:lnSpc>
            </a:pPr>
            <a:r>
              <a:rPr lang="en-US" sz="5998">
                <a:solidFill>
                  <a:srgbClr val="000000"/>
                </a:solidFill>
                <a:latin typeface="Lilita One"/>
              </a:rPr>
              <a:t>TYPES OF CONTENT</a:t>
            </a:r>
          </a:p>
        </p:txBody>
      </p:sp>
      <p:sp>
        <p:nvSpPr>
          <p:cNvPr id="14" name="TextBox 14"/>
          <p:cNvSpPr txBox="1"/>
          <p:nvPr/>
        </p:nvSpPr>
        <p:spPr>
          <a:xfrm>
            <a:off x="12098807" y="3724259"/>
            <a:ext cx="4905907" cy="2585836"/>
          </a:xfrm>
          <a:prstGeom prst="rect">
            <a:avLst/>
          </a:prstGeom>
        </p:spPr>
        <p:txBody>
          <a:bodyPr lIns="0" tIns="0" rIns="0" bIns="0" rtlCol="0" anchor="t">
            <a:spAutoFit/>
          </a:bodyPr>
          <a:lstStyle/>
          <a:p>
            <a:pPr>
              <a:lnSpc>
                <a:spcPts val="3360"/>
              </a:lnSpc>
            </a:pPr>
            <a:r>
              <a:rPr lang="en-US" sz="2400" dirty="0">
                <a:solidFill>
                  <a:srgbClr val="000000"/>
                </a:solidFill>
                <a:latin typeface="PT Sans"/>
              </a:rPr>
              <a:t>Human interest stories that tend to focus on one person or organization doing cool things, like a new pastor. </a:t>
            </a:r>
          </a:p>
          <a:p>
            <a:pPr>
              <a:lnSpc>
                <a:spcPts val="3360"/>
              </a:lnSpc>
            </a:pPr>
            <a:r>
              <a:rPr lang="en-US" sz="2400" dirty="0">
                <a:solidFill>
                  <a:srgbClr val="000000"/>
                </a:solidFill>
                <a:latin typeface="PT Sans Bold"/>
              </a:rPr>
              <a:t>Reach out to reporters about interesting aspects of your </a:t>
            </a:r>
          </a:p>
          <a:p>
            <a:pPr>
              <a:lnSpc>
                <a:spcPts val="3360"/>
              </a:lnSpc>
            </a:pPr>
            <a:r>
              <a:rPr lang="en-US" sz="2400" dirty="0">
                <a:solidFill>
                  <a:srgbClr val="000000"/>
                </a:solidFill>
                <a:latin typeface="PT Sans Bold"/>
              </a:rPr>
              <a:t>church community.</a:t>
            </a:r>
          </a:p>
        </p:txBody>
      </p:sp>
      <p:sp>
        <p:nvSpPr>
          <p:cNvPr id="15" name="TextBox 15"/>
          <p:cNvSpPr txBox="1"/>
          <p:nvPr/>
        </p:nvSpPr>
        <p:spPr>
          <a:xfrm>
            <a:off x="12098807" y="3223879"/>
            <a:ext cx="3172551" cy="490855"/>
          </a:xfrm>
          <a:prstGeom prst="rect">
            <a:avLst/>
          </a:prstGeom>
        </p:spPr>
        <p:txBody>
          <a:bodyPr lIns="0" tIns="0" rIns="0" bIns="0" rtlCol="0" anchor="t">
            <a:spAutoFit/>
          </a:bodyPr>
          <a:lstStyle/>
          <a:p>
            <a:pPr>
              <a:lnSpc>
                <a:spcPts val="3919"/>
              </a:lnSpc>
            </a:pPr>
            <a:r>
              <a:rPr lang="en-US" sz="2799">
                <a:solidFill>
                  <a:srgbClr val="3976A1"/>
                </a:solidFill>
                <a:latin typeface="Lilita One Bold"/>
              </a:rPr>
              <a:t>FEATURE</a:t>
            </a:r>
          </a:p>
        </p:txBody>
      </p:sp>
      <p:sp>
        <p:nvSpPr>
          <p:cNvPr id="16" name="TextBox 16"/>
          <p:cNvSpPr txBox="1"/>
          <p:nvPr/>
        </p:nvSpPr>
        <p:spPr>
          <a:xfrm>
            <a:off x="12098807" y="7066318"/>
            <a:ext cx="4583529" cy="2082165"/>
          </a:xfrm>
          <a:prstGeom prst="rect">
            <a:avLst/>
          </a:prstGeom>
        </p:spPr>
        <p:txBody>
          <a:bodyPr lIns="0" tIns="0" rIns="0" bIns="0" rtlCol="0" anchor="t">
            <a:spAutoFit/>
          </a:bodyPr>
          <a:lstStyle/>
          <a:p>
            <a:pPr>
              <a:lnSpc>
                <a:spcPts val="3360"/>
              </a:lnSpc>
            </a:pPr>
            <a:r>
              <a:rPr lang="en-US" sz="2400" dirty="0">
                <a:solidFill>
                  <a:srgbClr val="000000"/>
                </a:solidFill>
                <a:latin typeface="PT Sans"/>
              </a:rPr>
              <a:t>Many local papers have an opinion section for letters to the editor, opinion pieces, and columns. </a:t>
            </a:r>
          </a:p>
          <a:p>
            <a:pPr>
              <a:lnSpc>
                <a:spcPts val="3360"/>
              </a:lnSpc>
            </a:pPr>
            <a:r>
              <a:rPr lang="en-US" sz="2400" dirty="0">
                <a:solidFill>
                  <a:srgbClr val="000000"/>
                </a:solidFill>
                <a:latin typeface="PT Sans Bold"/>
              </a:rPr>
              <a:t>Reach out to the editor about writing a regular column. </a:t>
            </a:r>
          </a:p>
        </p:txBody>
      </p:sp>
      <p:sp>
        <p:nvSpPr>
          <p:cNvPr id="17" name="TextBox 17"/>
          <p:cNvSpPr txBox="1"/>
          <p:nvPr/>
        </p:nvSpPr>
        <p:spPr>
          <a:xfrm>
            <a:off x="12098807" y="6565938"/>
            <a:ext cx="3069166" cy="490855"/>
          </a:xfrm>
          <a:prstGeom prst="rect">
            <a:avLst/>
          </a:prstGeom>
        </p:spPr>
        <p:txBody>
          <a:bodyPr lIns="0" tIns="0" rIns="0" bIns="0" rtlCol="0" anchor="t">
            <a:spAutoFit/>
          </a:bodyPr>
          <a:lstStyle/>
          <a:p>
            <a:pPr>
              <a:lnSpc>
                <a:spcPts val="3919"/>
              </a:lnSpc>
            </a:pPr>
            <a:r>
              <a:rPr lang="en-US" sz="2799">
                <a:solidFill>
                  <a:srgbClr val="3976A1"/>
                </a:solidFill>
                <a:latin typeface="Lilita One Bold"/>
              </a:rPr>
              <a:t>OPINION/COLUMN</a:t>
            </a:r>
          </a:p>
        </p:txBody>
      </p:sp>
      <p:sp>
        <p:nvSpPr>
          <p:cNvPr id="19" name="TextBox 19"/>
          <p:cNvSpPr txBox="1"/>
          <p:nvPr/>
        </p:nvSpPr>
        <p:spPr>
          <a:xfrm>
            <a:off x="5410637" y="6912789"/>
            <a:ext cx="3953807" cy="458011"/>
          </a:xfrm>
          <a:prstGeom prst="rect">
            <a:avLst/>
          </a:prstGeom>
        </p:spPr>
        <p:txBody>
          <a:bodyPr wrap="square" lIns="0" tIns="0" rIns="0" bIns="0" rtlCol="0" anchor="t">
            <a:spAutoFit/>
          </a:bodyPr>
          <a:lstStyle/>
          <a:p>
            <a:pPr>
              <a:lnSpc>
                <a:spcPts val="3919"/>
              </a:lnSpc>
            </a:pPr>
            <a:r>
              <a:rPr lang="en-US" sz="2799" dirty="0">
                <a:solidFill>
                  <a:srgbClr val="3976A1"/>
                </a:solidFill>
                <a:latin typeface="Lilita One Bold"/>
              </a:rPr>
              <a:t>EVENTS</a:t>
            </a:r>
          </a:p>
        </p:txBody>
      </p:sp>
      <p:sp>
        <p:nvSpPr>
          <p:cNvPr id="21" name="TextBox 21"/>
          <p:cNvSpPr txBox="1"/>
          <p:nvPr/>
        </p:nvSpPr>
        <p:spPr>
          <a:xfrm>
            <a:off x="5410637" y="7357625"/>
            <a:ext cx="4583529" cy="2149756"/>
          </a:xfrm>
          <a:prstGeom prst="rect">
            <a:avLst/>
          </a:prstGeom>
        </p:spPr>
        <p:txBody>
          <a:bodyPr lIns="0" tIns="0" rIns="0" bIns="0" rtlCol="0" anchor="t">
            <a:spAutoFit/>
          </a:bodyPr>
          <a:lstStyle/>
          <a:p>
            <a:pPr>
              <a:lnSpc>
                <a:spcPts val="3360"/>
              </a:lnSpc>
            </a:pPr>
            <a:r>
              <a:rPr lang="en-US" sz="2400" dirty="0">
                <a:solidFill>
                  <a:srgbClr val="000000"/>
                </a:solidFill>
                <a:latin typeface="PT Sans"/>
              </a:rPr>
              <a:t>Happenings that are open to the public and coming up soon. </a:t>
            </a:r>
          </a:p>
          <a:p>
            <a:pPr>
              <a:lnSpc>
                <a:spcPts val="3360"/>
              </a:lnSpc>
            </a:pPr>
            <a:r>
              <a:rPr lang="en-US" sz="2400" dirty="0">
                <a:solidFill>
                  <a:srgbClr val="000000"/>
                </a:solidFill>
                <a:latin typeface="PT Sans Bold"/>
              </a:rPr>
              <a:t>Submit your event to the community calendar, do a write up afterward, send photos.</a:t>
            </a:r>
          </a:p>
        </p:txBody>
      </p:sp>
      <p:sp>
        <p:nvSpPr>
          <p:cNvPr id="7" name="TextBox 19">
            <a:extLst>
              <a:ext uri="{FF2B5EF4-FFF2-40B4-BE49-F238E27FC236}">
                <a16:creationId xmlns:a16="http://schemas.microsoft.com/office/drawing/2014/main" id="{2DB13721-A07C-BD37-AFE4-978568C3C412}"/>
              </a:ext>
            </a:extLst>
          </p:cNvPr>
          <p:cNvSpPr txBox="1"/>
          <p:nvPr/>
        </p:nvSpPr>
        <p:spPr>
          <a:xfrm>
            <a:off x="2590800" y="4739647"/>
            <a:ext cx="7262397" cy="500137"/>
          </a:xfrm>
          <a:prstGeom prst="rect">
            <a:avLst/>
          </a:prstGeom>
        </p:spPr>
        <p:txBody>
          <a:bodyPr wrap="square" lIns="0" tIns="0" rIns="0" bIns="0" rtlCol="0" anchor="t">
            <a:spAutoFit/>
          </a:bodyPr>
          <a:lstStyle/>
          <a:p>
            <a:pPr>
              <a:lnSpc>
                <a:spcPts val="3919"/>
              </a:lnSpc>
            </a:pPr>
            <a:r>
              <a:rPr lang="en-US" sz="3600" dirty="0">
                <a:solidFill>
                  <a:srgbClr val="3976A1"/>
                </a:solidFill>
                <a:latin typeface="Lilita One Bold"/>
              </a:rPr>
              <a:t>WHAT MAKES IT NEWSWORTHY?</a:t>
            </a:r>
          </a:p>
        </p:txBody>
      </p:sp>
      <p:sp>
        <p:nvSpPr>
          <p:cNvPr id="22" name="TextBox 21">
            <a:extLst>
              <a:ext uri="{FF2B5EF4-FFF2-40B4-BE49-F238E27FC236}">
                <a16:creationId xmlns:a16="http://schemas.microsoft.com/office/drawing/2014/main" id="{4D4D4C6A-3E9B-1C5F-DA72-E7343D28A504}"/>
              </a:ext>
            </a:extLst>
          </p:cNvPr>
          <p:cNvSpPr txBox="1"/>
          <p:nvPr/>
        </p:nvSpPr>
        <p:spPr>
          <a:xfrm>
            <a:off x="2594811" y="5179597"/>
            <a:ext cx="5907138" cy="1384995"/>
          </a:xfrm>
          <a:prstGeom prst="rect">
            <a:avLst/>
          </a:prstGeom>
          <a:noFill/>
        </p:spPr>
        <p:txBody>
          <a:bodyPr wrap="square" rtlCol="0">
            <a:spAutoFit/>
          </a:bodyPr>
          <a:lstStyle/>
          <a:p>
            <a:r>
              <a:rPr lang="en-US" sz="2800" b="1" dirty="0">
                <a:latin typeface="PT Sans" panose="020B0503020203020204" pitchFamily="34" charset="77"/>
              </a:rPr>
              <a:t>Impact, timeliness, prominence, proximity, oddity, novelty, conflict, human interest.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newspaper article of a group of people&#10;&#10;Description automatically generated">
            <a:extLst>
              <a:ext uri="{FF2B5EF4-FFF2-40B4-BE49-F238E27FC236}">
                <a16:creationId xmlns:a16="http://schemas.microsoft.com/office/drawing/2014/main" id="{30D228A6-3129-6376-3269-BCA11184C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2" y="1181100"/>
            <a:ext cx="7771637" cy="8356599"/>
          </a:xfrm>
          <a:prstGeom prst="rect">
            <a:avLst/>
          </a:prstGeom>
        </p:spPr>
      </p:pic>
      <p:pic>
        <p:nvPicPr>
          <p:cNvPr id="2" name="Picture 1" descr="A person in a newspaper&#10;&#10;Description automatically generated">
            <a:extLst>
              <a:ext uri="{FF2B5EF4-FFF2-40B4-BE49-F238E27FC236}">
                <a16:creationId xmlns:a16="http://schemas.microsoft.com/office/drawing/2014/main" id="{0E8DEE06-DDA7-7794-48A3-81D3FB1FE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0179" y="1262855"/>
            <a:ext cx="7937501" cy="7004845"/>
          </a:xfrm>
          <a:prstGeom prst="rect">
            <a:avLst/>
          </a:prstGeom>
        </p:spPr>
      </p:pic>
      <p:sp>
        <p:nvSpPr>
          <p:cNvPr id="12" name="TextBox 11">
            <a:extLst>
              <a:ext uri="{FF2B5EF4-FFF2-40B4-BE49-F238E27FC236}">
                <a16:creationId xmlns:a16="http://schemas.microsoft.com/office/drawing/2014/main" id="{8134F17D-0656-CE9B-D786-BDE97217FA71}"/>
              </a:ext>
            </a:extLst>
          </p:cNvPr>
          <p:cNvSpPr txBox="1"/>
          <p:nvPr/>
        </p:nvSpPr>
        <p:spPr>
          <a:xfrm>
            <a:off x="3962400" y="487691"/>
            <a:ext cx="1524000" cy="523220"/>
          </a:xfrm>
          <a:prstGeom prst="rect">
            <a:avLst/>
          </a:prstGeom>
          <a:noFill/>
        </p:spPr>
        <p:txBody>
          <a:bodyPr wrap="square" rtlCol="0">
            <a:spAutoFit/>
          </a:bodyPr>
          <a:lstStyle/>
          <a:p>
            <a:r>
              <a:rPr lang="en-US" sz="2800" dirty="0">
                <a:latin typeface="ADLaM Display" panose="02010000000000000000" pitchFamily="2" charset="77"/>
                <a:ea typeface="ADLaM Display" panose="02010000000000000000" pitchFamily="2" charset="77"/>
                <a:cs typeface="ADLaM Display" panose="02010000000000000000" pitchFamily="2" charset="77"/>
              </a:rPr>
              <a:t>Feature</a:t>
            </a:r>
          </a:p>
        </p:txBody>
      </p:sp>
      <p:sp>
        <p:nvSpPr>
          <p:cNvPr id="14" name="TextBox 13">
            <a:extLst>
              <a:ext uri="{FF2B5EF4-FFF2-40B4-BE49-F238E27FC236}">
                <a16:creationId xmlns:a16="http://schemas.microsoft.com/office/drawing/2014/main" id="{5B3BA55F-BF3D-293C-8CA5-0FB231CA1FBC}"/>
              </a:ext>
            </a:extLst>
          </p:cNvPr>
          <p:cNvSpPr txBox="1"/>
          <p:nvPr/>
        </p:nvSpPr>
        <p:spPr>
          <a:xfrm>
            <a:off x="12149581" y="487691"/>
            <a:ext cx="2866010" cy="523220"/>
          </a:xfrm>
          <a:prstGeom prst="rect">
            <a:avLst/>
          </a:prstGeom>
          <a:noFill/>
        </p:spPr>
        <p:txBody>
          <a:bodyPr wrap="square" rtlCol="0">
            <a:spAutoFit/>
          </a:bodyPr>
          <a:lstStyle/>
          <a:p>
            <a:r>
              <a:rPr lang="en-US" sz="2800" dirty="0">
                <a:latin typeface="ADLaM Display" panose="02010000000000000000" pitchFamily="2" charset="77"/>
                <a:ea typeface="ADLaM Display" panose="02010000000000000000" pitchFamily="2" charset="77"/>
                <a:cs typeface="ADLaM Display" panose="02010000000000000000" pitchFamily="2" charset="77"/>
              </a:rPr>
              <a:t>Priest Column</a:t>
            </a:r>
          </a:p>
        </p:txBody>
      </p:sp>
      <p:cxnSp>
        <p:nvCxnSpPr>
          <p:cNvPr id="16" name="Straight Connector 15">
            <a:extLst>
              <a:ext uri="{FF2B5EF4-FFF2-40B4-BE49-F238E27FC236}">
                <a16:creationId xmlns:a16="http://schemas.microsoft.com/office/drawing/2014/main" id="{4CA7CC35-838F-C10D-3FFA-3EB1A0F75649}"/>
              </a:ext>
            </a:extLst>
          </p:cNvPr>
          <p:cNvCxnSpPr/>
          <p:nvPr/>
        </p:nvCxnSpPr>
        <p:spPr>
          <a:xfrm>
            <a:off x="8991600" y="1485900"/>
            <a:ext cx="0" cy="805179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96581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19937" y="1714500"/>
            <a:ext cx="0" cy="6858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descr="A newspaper article of a church&#10;&#10;Description automatically generated">
            <a:extLst>
              <a:ext uri="{FF2B5EF4-FFF2-40B4-BE49-F238E27FC236}">
                <a16:creationId xmlns:a16="http://schemas.microsoft.com/office/drawing/2014/main" id="{0996ECEA-DBC3-BE3C-9CDE-CFE6B38EA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8352" y="1714499"/>
            <a:ext cx="2738627" cy="7607298"/>
          </a:xfrm>
          <a:prstGeom prst="rect">
            <a:avLst/>
          </a:prstGeom>
        </p:spPr>
      </p:pic>
      <p:pic>
        <p:nvPicPr>
          <p:cNvPr id="7" name="Picture 6" descr="A newspaper article of a person and person with a dog&#10;&#10;Description automatically generated">
            <a:extLst>
              <a:ext uri="{FF2B5EF4-FFF2-40B4-BE49-F238E27FC236}">
                <a16:creationId xmlns:a16="http://schemas.microsoft.com/office/drawing/2014/main" id="{9DFD5ADA-2997-0104-7260-43E6EE8A61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0784" y="1714499"/>
            <a:ext cx="3640216" cy="7715247"/>
          </a:xfrm>
          <a:prstGeom prst="rect">
            <a:avLst/>
          </a:prstGeom>
        </p:spPr>
      </p:pic>
      <p:sp>
        <p:nvSpPr>
          <p:cNvPr id="9" name="TextBox 8">
            <a:extLst>
              <a:ext uri="{FF2B5EF4-FFF2-40B4-BE49-F238E27FC236}">
                <a16:creationId xmlns:a16="http://schemas.microsoft.com/office/drawing/2014/main" id="{96696319-7C58-3853-D4FC-F84659BB9710}"/>
              </a:ext>
            </a:extLst>
          </p:cNvPr>
          <p:cNvSpPr txBox="1"/>
          <p:nvPr/>
        </p:nvSpPr>
        <p:spPr>
          <a:xfrm>
            <a:off x="9639869" y="1133445"/>
            <a:ext cx="3013752" cy="400110"/>
          </a:xfrm>
          <a:prstGeom prst="rect">
            <a:avLst/>
          </a:prstGeom>
          <a:noFill/>
        </p:spPr>
        <p:txBody>
          <a:bodyPr wrap="square" rtlCol="0">
            <a:spAutoFit/>
          </a:bodyPr>
          <a:lstStyle/>
          <a:p>
            <a:r>
              <a:rPr lang="en-US" sz="2000" dirty="0">
                <a:latin typeface="ADLaM Display" panose="02010000000000000000" pitchFamily="2" charset="77"/>
                <a:ea typeface="ADLaM Display" panose="02010000000000000000" pitchFamily="2" charset="77"/>
                <a:cs typeface="ADLaM Display" panose="02010000000000000000" pitchFamily="2" charset="77"/>
              </a:rPr>
              <a:t>Event Announcement</a:t>
            </a:r>
          </a:p>
        </p:txBody>
      </p:sp>
      <p:sp>
        <p:nvSpPr>
          <p:cNvPr id="11" name="TextBox 10">
            <a:extLst>
              <a:ext uri="{FF2B5EF4-FFF2-40B4-BE49-F238E27FC236}">
                <a16:creationId xmlns:a16="http://schemas.microsoft.com/office/drawing/2014/main" id="{E40ED81C-5DE6-5EA0-8BFD-615D0B51E286}"/>
              </a:ext>
            </a:extLst>
          </p:cNvPr>
          <p:cNvSpPr txBox="1"/>
          <p:nvPr/>
        </p:nvSpPr>
        <p:spPr>
          <a:xfrm>
            <a:off x="13702184" y="1071890"/>
            <a:ext cx="2797416" cy="523220"/>
          </a:xfrm>
          <a:prstGeom prst="rect">
            <a:avLst/>
          </a:prstGeom>
          <a:noFill/>
        </p:spPr>
        <p:txBody>
          <a:bodyPr wrap="square" rtlCol="0">
            <a:spAutoFit/>
          </a:bodyPr>
          <a:lstStyle/>
          <a:p>
            <a:r>
              <a:rPr lang="en-US" sz="2800" dirty="0">
                <a:latin typeface="ADLaM Display" panose="02010000000000000000" pitchFamily="2" charset="77"/>
                <a:ea typeface="ADLaM Display" panose="02010000000000000000" pitchFamily="2" charset="77"/>
                <a:cs typeface="ADLaM Display" panose="02010000000000000000" pitchFamily="2" charset="77"/>
              </a:rPr>
              <a:t>Event coverage</a:t>
            </a:r>
          </a:p>
        </p:txBody>
      </p:sp>
      <p:sp>
        <p:nvSpPr>
          <p:cNvPr id="13" name="TextBox 12">
            <a:extLst>
              <a:ext uri="{FF2B5EF4-FFF2-40B4-BE49-F238E27FC236}">
                <a16:creationId xmlns:a16="http://schemas.microsoft.com/office/drawing/2014/main" id="{B4E37158-F2C3-4E04-2632-85B3FCC61021}"/>
              </a:ext>
            </a:extLst>
          </p:cNvPr>
          <p:cNvSpPr txBox="1"/>
          <p:nvPr/>
        </p:nvSpPr>
        <p:spPr>
          <a:xfrm>
            <a:off x="3122741" y="1370306"/>
            <a:ext cx="3589973" cy="523220"/>
          </a:xfrm>
          <a:prstGeom prst="rect">
            <a:avLst/>
          </a:prstGeom>
          <a:noFill/>
        </p:spPr>
        <p:txBody>
          <a:bodyPr wrap="square" rtlCol="0">
            <a:spAutoFit/>
          </a:bodyPr>
          <a:lstStyle/>
          <a:p>
            <a:r>
              <a:rPr lang="en-US" sz="2800" dirty="0">
                <a:latin typeface="ADLaM Display" panose="02010000000000000000" pitchFamily="2" charset="77"/>
                <a:ea typeface="ADLaM Display" panose="02010000000000000000" pitchFamily="2" charset="77"/>
                <a:cs typeface="ADLaM Display" panose="02010000000000000000" pitchFamily="2" charset="77"/>
              </a:rPr>
              <a:t>Parishioner column</a:t>
            </a:r>
          </a:p>
        </p:txBody>
      </p:sp>
      <p:cxnSp>
        <p:nvCxnSpPr>
          <p:cNvPr id="19" name="Straight Connector 18">
            <a:extLst>
              <a:ext uri="{FF2B5EF4-FFF2-40B4-BE49-F238E27FC236}">
                <a16:creationId xmlns:a16="http://schemas.microsoft.com/office/drawing/2014/main" id="{3942154A-B307-4ED6-790D-54C1826421F0}"/>
              </a:ext>
            </a:extLst>
          </p:cNvPr>
          <p:cNvCxnSpPr>
            <a:cxnSpLocks/>
          </p:cNvCxnSpPr>
          <p:nvPr/>
        </p:nvCxnSpPr>
        <p:spPr>
          <a:xfrm>
            <a:off x="12877800" y="1714499"/>
            <a:ext cx="0" cy="71628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descr="A person smiling in a newspaper&#10;&#10;Description automatically generated">
            <a:extLst>
              <a:ext uri="{FF2B5EF4-FFF2-40B4-BE49-F238E27FC236}">
                <a16:creationId xmlns:a16="http://schemas.microsoft.com/office/drawing/2014/main" id="{B445BCF1-7003-86DB-9334-F91E428AD5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7000" y="1899475"/>
            <a:ext cx="7230293" cy="7435025"/>
          </a:xfrm>
          <a:prstGeom prst="rect">
            <a:avLst/>
          </a:prstGeom>
        </p:spPr>
      </p:pic>
      <p:sp>
        <p:nvSpPr>
          <p:cNvPr id="39" name="Oval 38">
            <a:extLst>
              <a:ext uri="{FF2B5EF4-FFF2-40B4-BE49-F238E27FC236}">
                <a16:creationId xmlns:a16="http://schemas.microsoft.com/office/drawing/2014/main" id="{CCD9E242-E41F-635B-52F2-E44B7EF5FD42}"/>
              </a:ext>
            </a:extLst>
          </p:cNvPr>
          <p:cNvSpPr/>
          <p:nvPr/>
        </p:nvSpPr>
        <p:spPr>
          <a:xfrm>
            <a:off x="8229600" y="1893526"/>
            <a:ext cx="533400" cy="43057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5388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newspaper article about a building&#10;&#10;Description automatically generated">
            <a:extLst>
              <a:ext uri="{FF2B5EF4-FFF2-40B4-BE49-F238E27FC236}">
                <a16:creationId xmlns:a16="http://schemas.microsoft.com/office/drawing/2014/main" id="{B1966B02-250D-52C5-9127-62F37149D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974" y="2294280"/>
            <a:ext cx="7942074" cy="6711052"/>
          </a:xfrm>
          <a:prstGeom prst="rect">
            <a:avLst/>
          </a:prstGeom>
        </p:spPr>
      </p:pic>
      <p:cxnSp>
        <p:nvCxnSpPr>
          <p:cNvPr id="19" name="Straight Connector 18">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19937" y="1714500"/>
            <a:ext cx="0" cy="6858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FE88A5-23E4-32F1-F10C-B149D6D548E1}"/>
              </a:ext>
            </a:extLst>
          </p:cNvPr>
          <p:cNvSpPr txBox="1"/>
          <p:nvPr/>
        </p:nvSpPr>
        <p:spPr>
          <a:xfrm>
            <a:off x="2771795" y="1411015"/>
            <a:ext cx="4314806" cy="523220"/>
          </a:xfrm>
          <a:prstGeom prst="rect">
            <a:avLst/>
          </a:prstGeom>
          <a:noFill/>
        </p:spPr>
        <p:txBody>
          <a:bodyPr wrap="square" rtlCol="0">
            <a:spAutoFit/>
          </a:bodyPr>
          <a:lstStyle/>
          <a:p>
            <a:r>
              <a:rPr lang="en-US" sz="2800" dirty="0">
                <a:latin typeface="ADLaM Display" panose="02010000000000000000" pitchFamily="2" charset="77"/>
                <a:ea typeface="ADLaM Display" panose="02010000000000000000" pitchFamily="2" charset="77"/>
                <a:cs typeface="ADLaM Display" panose="02010000000000000000" pitchFamily="2" charset="77"/>
              </a:rPr>
              <a:t>Front Page News Article</a:t>
            </a:r>
          </a:p>
        </p:txBody>
      </p:sp>
      <p:pic>
        <p:nvPicPr>
          <p:cNvPr id="13" name="Picture 12" descr="A newspaper article with a person holding a sign&#10;&#10;Description automatically generated">
            <a:extLst>
              <a:ext uri="{FF2B5EF4-FFF2-40B4-BE49-F238E27FC236}">
                <a16:creationId xmlns:a16="http://schemas.microsoft.com/office/drawing/2014/main" id="{4CE151C9-0BB2-A026-B3DC-1F08034C5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065" y="2294280"/>
            <a:ext cx="7772400" cy="6540474"/>
          </a:xfrm>
          <a:prstGeom prst="rect">
            <a:avLst/>
          </a:prstGeom>
        </p:spPr>
      </p:pic>
      <p:sp>
        <p:nvSpPr>
          <p:cNvPr id="14" name="TextBox 13">
            <a:extLst>
              <a:ext uri="{FF2B5EF4-FFF2-40B4-BE49-F238E27FC236}">
                <a16:creationId xmlns:a16="http://schemas.microsoft.com/office/drawing/2014/main" id="{E5F1CB4C-CF52-0DCA-A4B7-4DB9F603CE5E}"/>
              </a:ext>
            </a:extLst>
          </p:cNvPr>
          <p:cNvSpPr txBox="1"/>
          <p:nvPr/>
        </p:nvSpPr>
        <p:spPr>
          <a:xfrm>
            <a:off x="12505265" y="1411015"/>
            <a:ext cx="1524000" cy="523220"/>
          </a:xfrm>
          <a:prstGeom prst="rect">
            <a:avLst/>
          </a:prstGeom>
          <a:noFill/>
        </p:spPr>
        <p:txBody>
          <a:bodyPr wrap="square" rtlCol="0">
            <a:spAutoFit/>
          </a:bodyPr>
          <a:lstStyle/>
          <a:p>
            <a:r>
              <a:rPr lang="en-US" sz="2800" dirty="0">
                <a:latin typeface="ADLaM Display" panose="02010000000000000000" pitchFamily="2" charset="77"/>
                <a:ea typeface="ADLaM Display" panose="02010000000000000000" pitchFamily="2" charset="77"/>
                <a:cs typeface="ADLaM Display" panose="02010000000000000000" pitchFamily="2" charset="77"/>
              </a:rPr>
              <a:t>Feature</a:t>
            </a:r>
          </a:p>
        </p:txBody>
      </p:sp>
    </p:spTree>
    <p:extLst>
      <p:ext uri="{BB962C8B-B14F-4D97-AF65-F5344CB8AC3E}">
        <p14:creationId xmlns:p14="http://schemas.microsoft.com/office/powerpoint/2010/main" val="1538415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549532" y="1028700"/>
            <a:ext cx="9188937" cy="3204642"/>
          </a:xfrm>
          <a:custGeom>
            <a:avLst/>
            <a:gdLst/>
            <a:ahLst/>
            <a:cxnLst/>
            <a:rect l="l" t="t" r="r" b="b"/>
            <a:pathLst>
              <a:path w="9188937" h="3204642">
                <a:moveTo>
                  <a:pt x="9188936" y="0"/>
                </a:moveTo>
                <a:lnTo>
                  <a:pt x="0" y="0"/>
                </a:lnTo>
                <a:lnTo>
                  <a:pt x="0" y="3204642"/>
                </a:lnTo>
                <a:lnTo>
                  <a:pt x="9188936" y="3204642"/>
                </a:lnTo>
                <a:lnTo>
                  <a:pt x="918893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6172200"/>
            <a:ext cx="5326602" cy="4114800"/>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12961398" y="6172200"/>
            <a:ext cx="5326602" cy="4114800"/>
          </a:xfrm>
          <a:custGeom>
            <a:avLst/>
            <a:gdLst/>
            <a:ahLst/>
            <a:cxnLst/>
            <a:rect l="l" t="t" r="r" b="b"/>
            <a:pathLst>
              <a:path w="5326602" h="4114800">
                <a:moveTo>
                  <a:pt x="5326602" y="0"/>
                </a:moveTo>
                <a:lnTo>
                  <a:pt x="0" y="0"/>
                </a:lnTo>
                <a:lnTo>
                  <a:pt x="0" y="4114800"/>
                </a:lnTo>
                <a:lnTo>
                  <a:pt x="5326602" y="4114800"/>
                </a:lnTo>
                <a:lnTo>
                  <a:pt x="532660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5884064" y="2121066"/>
            <a:ext cx="6519872" cy="1058010"/>
          </a:xfrm>
          <a:prstGeom prst="rect">
            <a:avLst/>
          </a:prstGeom>
        </p:spPr>
        <p:txBody>
          <a:bodyPr lIns="0" tIns="0" rIns="0" bIns="0" rtlCol="0" anchor="t">
            <a:spAutoFit/>
          </a:bodyPr>
          <a:lstStyle/>
          <a:p>
            <a:pPr>
              <a:lnSpc>
                <a:spcPts val="8104"/>
              </a:lnSpc>
            </a:pPr>
            <a:r>
              <a:rPr lang="en-US" sz="7235">
                <a:solidFill>
                  <a:srgbClr val="FFFFFF"/>
                </a:solidFill>
                <a:latin typeface="Lilita One"/>
              </a:rPr>
              <a:t>ACTIVITY TIME</a:t>
            </a:r>
          </a:p>
        </p:txBody>
      </p:sp>
      <p:sp>
        <p:nvSpPr>
          <p:cNvPr id="6" name="TextBox 6"/>
          <p:cNvSpPr txBox="1"/>
          <p:nvPr/>
        </p:nvSpPr>
        <p:spPr>
          <a:xfrm>
            <a:off x="5001118" y="4969011"/>
            <a:ext cx="8285765" cy="1627205"/>
          </a:xfrm>
          <a:prstGeom prst="rect">
            <a:avLst/>
          </a:prstGeom>
        </p:spPr>
        <p:txBody>
          <a:bodyPr lIns="0" tIns="0" rIns="0" bIns="0" rtlCol="0" anchor="t">
            <a:spAutoFit/>
          </a:bodyPr>
          <a:lstStyle/>
          <a:p>
            <a:pPr algn="ctr">
              <a:lnSpc>
                <a:spcPts val="4409"/>
              </a:lnSpc>
            </a:pPr>
            <a:r>
              <a:rPr lang="en-US" sz="3149">
                <a:solidFill>
                  <a:srgbClr val="000000"/>
                </a:solidFill>
                <a:latin typeface="PT Sans"/>
              </a:rPr>
              <a:t>Brainstorm some stories within your congregation. What are some things your community may be interested to hear about? </a:t>
            </a:r>
          </a:p>
        </p:txBody>
      </p:sp>
      <p:sp>
        <p:nvSpPr>
          <p:cNvPr id="7" name="Freeform 7"/>
          <p:cNvSpPr/>
          <p:nvPr/>
        </p:nvSpPr>
        <p:spPr>
          <a:xfrm flipV="1">
            <a:off x="-1414616" y="-219997"/>
            <a:ext cx="5326602" cy="4114800"/>
          </a:xfrm>
          <a:custGeom>
            <a:avLst/>
            <a:gdLst/>
            <a:ahLst/>
            <a:cxnLst/>
            <a:rect l="l" t="t" r="r" b="b"/>
            <a:pathLst>
              <a:path w="5326602" h="4114800">
                <a:moveTo>
                  <a:pt x="0" y="4114800"/>
                </a:moveTo>
                <a:lnTo>
                  <a:pt x="5326602" y="4114800"/>
                </a:lnTo>
                <a:lnTo>
                  <a:pt x="5326602" y="0"/>
                </a:lnTo>
                <a:lnTo>
                  <a:pt x="0" y="0"/>
                </a:lnTo>
                <a:lnTo>
                  <a:pt x="0" y="411480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7832353" y="1251018"/>
            <a:ext cx="10455647" cy="7669372"/>
            <a:chOff x="0" y="0"/>
            <a:chExt cx="4198620" cy="3079750"/>
          </a:xfrm>
        </p:grpSpPr>
        <p:sp>
          <p:nvSpPr>
            <p:cNvPr id="3" name="Freeform 3"/>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3"/>
              <a:stretch>
                <a:fillRect t="-1386" b="-1386"/>
              </a:stretch>
            </a:blipFill>
          </p:spPr>
        </p:sp>
      </p:grpSp>
      <p:sp>
        <p:nvSpPr>
          <p:cNvPr id="4" name="Freeform 4"/>
          <p:cNvSpPr/>
          <p:nvPr/>
        </p:nvSpPr>
        <p:spPr>
          <a:xfrm>
            <a:off x="-1557949" y="2445702"/>
            <a:ext cx="9390302" cy="1760682"/>
          </a:xfrm>
          <a:custGeom>
            <a:avLst/>
            <a:gdLst/>
            <a:ahLst/>
            <a:cxnLst/>
            <a:rect l="l" t="t" r="r" b="b"/>
            <a:pathLst>
              <a:path w="9390302" h="1760682">
                <a:moveTo>
                  <a:pt x="0" y="0"/>
                </a:moveTo>
                <a:lnTo>
                  <a:pt x="9390302" y="0"/>
                </a:lnTo>
                <a:lnTo>
                  <a:pt x="9390302" y="1760682"/>
                </a:lnTo>
                <a:lnTo>
                  <a:pt x="0" y="17606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365660" y="2488088"/>
            <a:ext cx="7025771" cy="1718296"/>
          </a:xfrm>
          <a:prstGeom prst="rect">
            <a:avLst/>
          </a:prstGeom>
        </p:spPr>
        <p:txBody>
          <a:bodyPr lIns="0" tIns="0" rIns="0" bIns="0" rtlCol="0" anchor="t">
            <a:spAutoFit/>
          </a:bodyPr>
          <a:lstStyle/>
          <a:p>
            <a:pPr>
              <a:lnSpc>
                <a:spcPts val="6718"/>
              </a:lnSpc>
            </a:pPr>
            <a:r>
              <a:rPr lang="en-US" sz="5998">
                <a:solidFill>
                  <a:srgbClr val="FFFFFF"/>
                </a:solidFill>
                <a:latin typeface="Lilita One"/>
              </a:rPr>
              <a:t>THE MODERN JOURNALIST</a:t>
            </a:r>
          </a:p>
        </p:txBody>
      </p:sp>
      <p:sp>
        <p:nvSpPr>
          <p:cNvPr id="6" name="TextBox 6"/>
          <p:cNvSpPr txBox="1"/>
          <p:nvPr/>
        </p:nvSpPr>
        <p:spPr>
          <a:xfrm>
            <a:off x="1365660" y="5307356"/>
            <a:ext cx="5265808" cy="1713739"/>
          </a:xfrm>
          <a:prstGeom prst="rect">
            <a:avLst/>
          </a:prstGeom>
        </p:spPr>
        <p:txBody>
          <a:bodyPr lIns="0" tIns="0" rIns="0" bIns="0" rtlCol="0" anchor="t">
            <a:spAutoFit/>
          </a:bodyPr>
          <a:lstStyle/>
          <a:p>
            <a:pPr>
              <a:lnSpc>
                <a:spcPts val="3360"/>
              </a:lnSpc>
            </a:pPr>
            <a:r>
              <a:rPr lang="en-US" sz="2400" dirty="0">
                <a:solidFill>
                  <a:srgbClr val="000000"/>
                </a:solidFill>
                <a:latin typeface="PT Sans"/>
              </a:rPr>
              <a:t>Your typical journalist today juggles many obligations and will most likely appreciate content they don’t have to track down and write.  </a:t>
            </a:r>
          </a:p>
        </p:txBody>
      </p:sp>
      <p:sp>
        <p:nvSpPr>
          <p:cNvPr id="7" name="TextBox 7"/>
          <p:cNvSpPr txBox="1"/>
          <p:nvPr/>
        </p:nvSpPr>
        <p:spPr>
          <a:xfrm>
            <a:off x="1365660" y="4806976"/>
            <a:ext cx="5265808" cy="458011"/>
          </a:xfrm>
          <a:prstGeom prst="rect">
            <a:avLst/>
          </a:prstGeom>
        </p:spPr>
        <p:txBody>
          <a:bodyPr lIns="0" tIns="0" rIns="0" bIns="0" rtlCol="0" anchor="t">
            <a:spAutoFit/>
          </a:bodyPr>
          <a:lstStyle/>
          <a:p>
            <a:pPr>
              <a:lnSpc>
                <a:spcPts val="3919"/>
              </a:lnSpc>
            </a:pPr>
            <a:r>
              <a:rPr lang="en-US" sz="2799" dirty="0">
                <a:solidFill>
                  <a:srgbClr val="193759"/>
                </a:solidFill>
                <a:latin typeface="Lilita One Bold"/>
              </a:rPr>
              <a:t>BUSY BUSY BUSY</a:t>
            </a:r>
          </a:p>
        </p:txBody>
      </p:sp>
      <p:sp>
        <p:nvSpPr>
          <p:cNvPr id="8" name="TextBox 7">
            <a:extLst>
              <a:ext uri="{FF2B5EF4-FFF2-40B4-BE49-F238E27FC236}">
                <a16:creationId xmlns:a16="http://schemas.microsoft.com/office/drawing/2014/main" id="{A3935E4A-A0A4-CED6-196F-DFD1ECC36E0F}"/>
              </a:ext>
            </a:extLst>
          </p:cNvPr>
          <p:cNvSpPr txBox="1"/>
          <p:nvPr/>
        </p:nvSpPr>
        <p:spPr>
          <a:xfrm>
            <a:off x="2245641" y="7612292"/>
            <a:ext cx="3850359" cy="500137"/>
          </a:xfrm>
          <a:prstGeom prst="rect">
            <a:avLst/>
          </a:prstGeom>
        </p:spPr>
        <p:txBody>
          <a:bodyPr wrap="square" lIns="0" tIns="0" rIns="0" bIns="0" rtlCol="0" anchor="t">
            <a:spAutoFit/>
          </a:bodyPr>
          <a:lstStyle/>
          <a:p>
            <a:pPr>
              <a:lnSpc>
                <a:spcPts val="3919"/>
              </a:lnSpc>
            </a:pPr>
            <a:r>
              <a:rPr lang="en-US" sz="4000" dirty="0">
                <a:solidFill>
                  <a:schemeClr val="tx2">
                    <a:lumMod val="40000"/>
                    <a:lumOff val="60000"/>
                  </a:schemeClr>
                </a:solidFill>
                <a:latin typeface="Lilita One Bold"/>
              </a:rPr>
              <a:t>BE PERSISTENT!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60310" y="1012814"/>
            <a:ext cx="8286488" cy="8235961"/>
          </a:xfrm>
          <a:custGeom>
            <a:avLst/>
            <a:gdLst/>
            <a:ahLst/>
            <a:cxnLst/>
            <a:rect l="l" t="t" r="r" b="b"/>
            <a:pathLst>
              <a:path w="8286488" h="8235961">
                <a:moveTo>
                  <a:pt x="0" y="0"/>
                </a:moveTo>
                <a:lnTo>
                  <a:pt x="8286488" y="0"/>
                </a:lnTo>
                <a:lnTo>
                  <a:pt x="8286488" y="8235961"/>
                </a:lnTo>
                <a:lnTo>
                  <a:pt x="0" y="82359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5208462" y="2684365"/>
            <a:ext cx="864582" cy="708957"/>
          </a:xfrm>
          <a:custGeom>
            <a:avLst/>
            <a:gdLst/>
            <a:ahLst/>
            <a:cxnLst/>
            <a:rect l="l" t="t" r="r" b="b"/>
            <a:pathLst>
              <a:path w="864582" h="708957">
                <a:moveTo>
                  <a:pt x="0" y="0"/>
                </a:moveTo>
                <a:lnTo>
                  <a:pt x="864582" y="0"/>
                </a:lnTo>
                <a:lnTo>
                  <a:pt x="864582" y="708957"/>
                </a:lnTo>
                <a:lnTo>
                  <a:pt x="0" y="7089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5815069" y="6099633"/>
            <a:ext cx="1212798" cy="832243"/>
          </a:xfrm>
          <a:custGeom>
            <a:avLst/>
            <a:gdLst/>
            <a:ahLst/>
            <a:cxnLst/>
            <a:rect l="l" t="t" r="r" b="b"/>
            <a:pathLst>
              <a:path w="1212798" h="832243">
                <a:moveTo>
                  <a:pt x="0" y="0"/>
                </a:moveTo>
                <a:lnTo>
                  <a:pt x="1212798" y="0"/>
                </a:lnTo>
                <a:lnTo>
                  <a:pt x="1212798" y="832242"/>
                </a:lnTo>
                <a:lnTo>
                  <a:pt x="0" y="8322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9332917" y="6847183"/>
            <a:ext cx="608530" cy="1029226"/>
          </a:xfrm>
          <a:custGeom>
            <a:avLst/>
            <a:gdLst/>
            <a:ahLst/>
            <a:cxnLst/>
            <a:rect l="l" t="t" r="r" b="b"/>
            <a:pathLst>
              <a:path w="608530" h="1029226">
                <a:moveTo>
                  <a:pt x="0" y="0"/>
                </a:moveTo>
                <a:lnTo>
                  <a:pt x="608530" y="0"/>
                </a:lnTo>
                <a:lnTo>
                  <a:pt x="608530" y="1029225"/>
                </a:lnTo>
                <a:lnTo>
                  <a:pt x="0" y="10292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TextBox 6"/>
          <p:cNvSpPr txBox="1"/>
          <p:nvPr/>
        </p:nvSpPr>
        <p:spPr>
          <a:xfrm>
            <a:off x="8019122" y="1678544"/>
            <a:ext cx="6273529" cy="1388874"/>
          </a:xfrm>
          <a:prstGeom prst="rect">
            <a:avLst/>
          </a:prstGeom>
        </p:spPr>
        <p:txBody>
          <a:bodyPr lIns="0" tIns="0" rIns="0" bIns="0" rtlCol="0" anchor="t">
            <a:spAutoFit/>
          </a:bodyPr>
          <a:lstStyle/>
          <a:p>
            <a:pPr>
              <a:lnSpc>
                <a:spcPts val="3767"/>
              </a:lnSpc>
            </a:pPr>
            <a:r>
              <a:rPr lang="en-US" sz="2690">
                <a:solidFill>
                  <a:srgbClr val="000000"/>
                </a:solidFill>
                <a:latin typeface="PT Sans"/>
              </a:rPr>
              <a:t>Peruse the news outlet’s website to see what sections/segments they offer. Often, a reporter covers a certain subject (beat). </a:t>
            </a:r>
          </a:p>
        </p:txBody>
      </p:sp>
      <p:sp>
        <p:nvSpPr>
          <p:cNvPr id="7" name="TextBox 7"/>
          <p:cNvSpPr txBox="1"/>
          <p:nvPr/>
        </p:nvSpPr>
        <p:spPr>
          <a:xfrm>
            <a:off x="8019122" y="1110337"/>
            <a:ext cx="5035518" cy="551760"/>
          </a:xfrm>
          <a:prstGeom prst="rect">
            <a:avLst/>
          </a:prstGeom>
        </p:spPr>
        <p:txBody>
          <a:bodyPr lIns="0" tIns="0" rIns="0" bIns="0" rtlCol="0" anchor="t">
            <a:spAutoFit/>
          </a:bodyPr>
          <a:lstStyle/>
          <a:p>
            <a:pPr>
              <a:lnSpc>
                <a:spcPts val="4394"/>
              </a:lnSpc>
            </a:pPr>
            <a:r>
              <a:rPr lang="en-US" sz="3139">
                <a:solidFill>
                  <a:srgbClr val="193759"/>
                </a:solidFill>
                <a:latin typeface="Lilita One Bold"/>
              </a:rPr>
              <a:t>STEP ONE: RESEARCH</a:t>
            </a:r>
          </a:p>
        </p:txBody>
      </p:sp>
      <p:sp>
        <p:nvSpPr>
          <p:cNvPr id="8" name="TextBox 8"/>
          <p:cNvSpPr txBox="1"/>
          <p:nvPr/>
        </p:nvSpPr>
        <p:spPr>
          <a:xfrm>
            <a:off x="8617045" y="3947981"/>
            <a:ext cx="6414862" cy="1386503"/>
          </a:xfrm>
          <a:prstGeom prst="rect">
            <a:avLst/>
          </a:prstGeom>
        </p:spPr>
        <p:txBody>
          <a:bodyPr lIns="0" tIns="0" rIns="0" bIns="0" rtlCol="0" anchor="t">
            <a:spAutoFit/>
          </a:bodyPr>
          <a:lstStyle/>
          <a:p>
            <a:pPr>
              <a:lnSpc>
                <a:spcPts val="3760"/>
              </a:lnSpc>
            </a:pPr>
            <a:r>
              <a:rPr lang="en-US" sz="2685">
                <a:solidFill>
                  <a:srgbClr val="000000"/>
                </a:solidFill>
                <a:latin typeface="PT Sans"/>
              </a:rPr>
              <a:t>Make a human connection. Introduce yourself. Call or drop by the newsroom, even ask to grab a coffee.</a:t>
            </a:r>
          </a:p>
        </p:txBody>
      </p:sp>
      <p:sp>
        <p:nvSpPr>
          <p:cNvPr id="9" name="TextBox 9"/>
          <p:cNvSpPr txBox="1"/>
          <p:nvPr/>
        </p:nvSpPr>
        <p:spPr>
          <a:xfrm>
            <a:off x="8617045" y="3416865"/>
            <a:ext cx="5160245" cy="517941"/>
          </a:xfrm>
          <a:prstGeom prst="rect">
            <a:avLst/>
          </a:prstGeom>
        </p:spPr>
        <p:txBody>
          <a:bodyPr lIns="0" tIns="0" rIns="0" bIns="0" rtlCol="0" anchor="t">
            <a:spAutoFit/>
          </a:bodyPr>
          <a:lstStyle/>
          <a:p>
            <a:pPr>
              <a:lnSpc>
                <a:spcPts val="4170"/>
              </a:lnSpc>
            </a:pPr>
            <a:r>
              <a:rPr lang="en-US" sz="2978">
                <a:solidFill>
                  <a:srgbClr val="3976A1"/>
                </a:solidFill>
                <a:latin typeface="Lilita One Bold"/>
              </a:rPr>
              <a:t>STEP TWO: APPROACH</a:t>
            </a:r>
          </a:p>
        </p:txBody>
      </p:sp>
      <p:sp>
        <p:nvSpPr>
          <p:cNvPr id="10" name="TextBox 10"/>
          <p:cNvSpPr txBox="1"/>
          <p:nvPr/>
        </p:nvSpPr>
        <p:spPr>
          <a:xfrm>
            <a:off x="12250268" y="6664697"/>
            <a:ext cx="4584705" cy="2402774"/>
          </a:xfrm>
          <a:prstGeom prst="rect">
            <a:avLst/>
          </a:prstGeom>
        </p:spPr>
        <p:txBody>
          <a:bodyPr lIns="0" tIns="0" rIns="0" bIns="0" rtlCol="0" anchor="t">
            <a:spAutoFit/>
          </a:bodyPr>
          <a:lstStyle/>
          <a:p>
            <a:pPr>
              <a:lnSpc>
                <a:spcPts val="3760"/>
              </a:lnSpc>
            </a:pPr>
            <a:r>
              <a:rPr lang="en-US" sz="2686" dirty="0">
                <a:solidFill>
                  <a:srgbClr val="000000"/>
                </a:solidFill>
                <a:latin typeface="PT Sans"/>
              </a:rPr>
              <a:t>Send the content they’re expecting. Watch for the story. If you don’t see it, send it to the reporter again. </a:t>
            </a:r>
            <a:br>
              <a:rPr lang="en-US" sz="2686" dirty="0">
                <a:solidFill>
                  <a:srgbClr val="000000"/>
                </a:solidFill>
                <a:latin typeface="PT Sans"/>
              </a:rPr>
            </a:br>
            <a:r>
              <a:rPr lang="en-US" sz="2686" dirty="0">
                <a:solidFill>
                  <a:srgbClr val="000000"/>
                </a:solidFill>
                <a:latin typeface="PT Sans"/>
              </a:rPr>
              <a:t>Be persistent!</a:t>
            </a:r>
          </a:p>
        </p:txBody>
      </p:sp>
      <p:sp>
        <p:nvSpPr>
          <p:cNvPr id="11" name="TextBox 11"/>
          <p:cNvSpPr txBox="1"/>
          <p:nvPr/>
        </p:nvSpPr>
        <p:spPr>
          <a:xfrm>
            <a:off x="12250268" y="6136374"/>
            <a:ext cx="5009032" cy="515480"/>
          </a:xfrm>
          <a:prstGeom prst="rect">
            <a:avLst/>
          </a:prstGeom>
        </p:spPr>
        <p:txBody>
          <a:bodyPr lIns="0" tIns="0" rIns="0" bIns="0" rtlCol="0" anchor="t">
            <a:spAutoFit/>
          </a:bodyPr>
          <a:lstStyle/>
          <a:p>
            <a:pPr>
              <a:lnSpc>
                <a:spcPts val="4147"/>
              </a:lnSpc>
            </a:pPr>
            <a:r>
              <a:rPr lang="en-US" sz="2962" dirty="0">
                <a:solidFill>
                  <a:srgbClr val="A3C8DA"/>
                </a:solidFill>
                <a:latin typeface="Lilita One Bold"/>
              </a:rPr>
              <a:t>STEP THREE: SEND &amp; SEND</a:t>
            </a:r>
          </a:p>
        </p:txBody>
      </p:sp>
      <p:sp>
        <p:nvSpPr>
          <p:cNvPr id="12" name="Freeform 12"/>
          <p:cNvSpPr/>
          <p:nvPr/>
        </p:nvSpPr>
        <p:spPr>
          <a:xfrm rot="-5400000">
            <a:off x="-584740" y="3962790"/>
            <a:ext cx="4166405" cy="939524"/>
          </a:xfrm>
          <a:custGeom>
            <a:avLst/>
            <a:gdLst/>
            <a:ahLst/>
            <a:cxnLst/>
            <a:rect l="l" t="t" r="r" b="b"/>
            <a:pathLst>
              <a:path w="4166405" h="939524">
                <a:moveTo>
                  <a:pt x="0" y="0"/>
                </a:moveTo>
                <a:lnTo>
                  <a:pt x="4166404" y="0"/>
                </a:lnTo>
                <a:lnTo>
                  <a:pt x="4166404" y="939524"/>
                </a:lnTo>
                <a:lnTo>
                  <a:pt x="0" y="9395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TextBox 13"/>
          <p:cNvSpPr txBox="1"/>
          <p:nvPr/>
        </p:nvSpPr>
        <p:spPr>
          <a:xfrm rot="-5400000">
            <a:off x="-2030682" y="4708215"/>
            <a:ext cx="7714294" cy="870571"/>
          </a:xfrm>
          <a:prstGeom prst="rect">
            <a:avLst/>
          </a:prstGeom>
        </p:spPr>
        <p:txBody>
          <a:bodyPr lIns="0" tIns="0" rIns="0" bIns="0" rtlCol="0" anchor="t">
            <a:spAutoFit/>
          </a:bodyPr>
          <a:lstStyle/>
          <a:p>
            <a:pPr algn="ctr">
              <a:lnSpc>
                <a:spcPts val="6718"/>
              </a:lnSpc>
            </a:pPr>
            <a:r>
              <a:rPr lang="en-US" sz="5998">
                <a:solidFill>
                  <a:srgbClr val="000000"/>
                </a:solidFill>
                <a:latin typeface="Lilita One"/>
              </a:rPr>
              <a:t>PROCESS</a:t>
            </a:r>
          </a:p>
        </p:txBody>
      </p:sp>
      <p:sp>
        <p:nvSpPr>
          <p:cNvPr id="14" name="Freeform 14"/>
          <p:cNvSpPr/>
          <p:nvPr/>
        </p:nvSpPr>
        <p:spPr>
          <a:xfrm>
            <a:off x="15644242" y="-293467"/>
            <a:ext cx="3230116" cy="1579820"/>
          </a:xfrm>
          <a:custGeom>
            <a:avLst/>
            <a:gdLst/>
            <a:ahLst/>
            <a:cxnLst/>
            <a:rect l="l" t="t" r="r" b="b"/>
            <a:pathLst>
              <a:path w="3230116" h="1579820">
                <a:moveTo>
                  <a:pt x="0" y="0"/>
                </a:moveTo>
                <a:lnTo>
                  <a:pt x="3230116" y="0"/>
                </a:lnTo>
                <a:lnTo>
                  <a:pt x="3230116" y="1579820"/>
                </a:lnTo>
                <a:lnTo>
                  <a:pt x="0" y="157982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71003" y="6219464"/>
            <a:ext cx="11811357" cy="8135072"/>
          </a:xfrm>
          <a:custGeom>
            <a:avLst/>
            <a:gdLst/>
            <a:ahLst/>
            <a:cxnLst/>
            <a:rect l="l" t="t" r="r" b="b"/>
            <a:pathLst>
              <a:path w="11811357" h="8135072">
                <a:moveTo>
                  <a:pt x="0" y="0"/>
                </a:moveTo>
                <a:lnTo>
                  <a:pt x="11811357" y="0"/>
                </a:lnTo>
                <a:lnTo>
                  <a:pt x="11811357" y="8135072"/>
                </a:lnTo>
                <a:lnTo>
                  <a:pt x="0" y="81350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93877" y="1028700"/>
            <a:ext cx="4166405" cy="939524"/>
          </a:xfrm>
          <a:custGeom>
            <a:avLst/>
            <a:gdLst/>
            <a:ahLst/>
            <a:cxnLst/>
            <a:rect l="l" t="t" r="r" b="b"/>
            <a:pathLst>
              <a:path w="4166405" h="939524">
                <a:moveTo>
                  <a:pt x="0" y="0"/>
                </a:moveTo>
                <a:lnTo>
                  <a:pt x="4166405" y="0"/>
                </a:lnTo>
                <a:lnTo>
                  <a:pt x="4166405" y="939524"/>
                </a:lnTo>
                <a:lnTo>
                  <a:pt x="0" y="9395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02917" y="5985910"/>
            <a:ext cx="11811357" cy="8135072"/>
          </a:xfrm>
          <a:custGeom>
            <a:avLst/>
            <a:gdLst/>
            <a:ahLst/>
            <a:cxnLst/>
            <a:rect l="l" t="t" r="r" b="b"/>
            <a:pathLst>
              <a:path w="11811357" h="8135072">
                <a:moveTo>
                  <a:pt x="0" y="0"/>
                </a:moveTo>
                <a:lnTo>
                  <a:pt x="11811357" y="0"/>
                </a:lnTo>
                <a:lnTo>
                  <a:pt x="11811357" y="8135072"/>
                </a:lnTo>
                <a:lnTo>
                  <a:pt x="0" y="81350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a:grpSpLocks noChangeAspect="1"/>
          </p:cNvGrpSpPr>
          <p:nvPr/>
        </p:nvGrpSpPr>
        <p:grpSpPr>
          <a:xfrm rot="242048">
            <a:off x="6593698" y="4351061"/>
            <a:ext cx="10462005" cy="6733666"/>
            <a:chOff x="0" y="0"/>
            <a:chExt cx="5513070" cy="3548380"/>
          </a:xfrm>
        </p:grpSpPr>
        <p:sp>
          <p:nvSpPr>
            <p:cNvPr id="6" name="Freeform 6"/>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6"/>
              <a:stretch>
                <a:fillRect t="-3616"/>
              </a:stretch>
            </a:blipFill>
          </p:spPr>
        </p:sp>
      </p:grpSp>
      <p:sp>
        <p:nvSpPr>
          <p:cNvPr id="7" name="TextBox 7"/>
          <p:cNvSpPr txBox="1"/>
          <p:nvPr/>
        </p:nvSpPr>
        <p:spPr>
          <a:xfrm>
            <a:off x="2234521" y="1422638"/>
            <a:ext cx="6536482" cy="870571"/>
          </a:xfrm>
          <a:prstGeom prst="rect">
            <a:avLst/>
          </a:prstGeom>
        </p:spPr>
        <p:txBody>
          <a:bodyPr lIns="0" tIns="0" rIns="0" bIns="0" rtlCol="0" anchor="t">
            <a:spAutoFit/>
          </a:bodyPr>
          <a:lstStyle/>
          <a:p>
            <a:pPr>
              <a:lnSpc>
                <a:spcPts val="6718"/>
              </a:lnSpc>
            </a:pPr>
            <a:r>
              <a:rPr lang="en-US" sz="5998">
                <a:solidFill>
                  <a:srgbClr val="000000"/>
                </a:solidFill>
                <a:latin typeface="Lilita One"/>
              </a:rPr>
              <a:t>SHARE THE STORY!</a:t>
            </a:r>
          </a:p>
        </p:txBody>
      </p:sp>
      <p:sp>
        <p:nvSpPr>
          <p:cNvPr id="8" name="TextBox 8"/>
          <p:cNvSpPr txBox="1"/>
          <p:nvPr/>
        </p:nvSpPr>
        <p:spPr>
          <a:xfrm>
            <a:off x="2198820" y="4094245"/>
            <a:ext cx="5405847" cy="1243965"/>
          </a:xfrm>
          <a:prstGeom prst="rect">
            <a:avLst/>
          </a:prstGeom>
        </p:spPr>
        <p:txBody>
          <a:bodyPr lIns="0" tIns="0" rIns="0" bIns="0" rtlCol="0" anchor="t">
            <a:spAutoFit/>
          </a:bodyPr>
          <a:lstStyle/>
          <a:p>
            <a:pPr>
              <a:lnSpc>
                <a:spcPts val="3360"/>
              </a:lnSpc>
            </a:pPr>
            <a:r>
              <a:rPr lang="en-US" sz="2400">
                <a:solidFill>
                  <a:srgbClr val="000000"/>
                </a:solidFill>
                <a:latin typeface="PT Sans"/>
              </a:rPr>
              <a:t>Send the story to the diocese (Rachel), your congregation, social media. Let it be seen by many.  </a:t>
            </a:r>
          </a:p>
        </p:txBody>
      </p:sp>
      <p:sp>
        <p:nvSpPr>
          <p:cNvPr id="9" name="TextBox 9"/>
          <p:cNvSpPr txBox="1"/>
          <p:nvPr/>
        </p:nvSpPr>
        <p:spPr>
          <a:xfrm>
            <a:off x="2198820" y="3593865"/>
            <a:ext cx="5028617" cy="490855"/>
          </a:xfrm>
          <a:prstGeom prst="rect">
            <a:avLst/>
          </a:prstGeom>
        </p:spPr>
        <p:txBody>
          <a:bodyPr lIns="0" tIns="0" rIns="0" bIns="0" rtlCol="0" anchor="t">
            <a:spAutoFit/>
          </a:bodyPr>
          <a:lstStyle/>
          <a:p>
            <a:pPr>
              <a:lnSpc>
                <a:spcPts val="3919"/>
              </a:lnSpc>
            </a:pPr>
            <a:r>
              <a:rPr lang="en-US" sz="2799">
                <a:solidFill>
                  <a:srgbClr val="3976A1"/>
                </a:solidFill>
                <a:latin typeface="Lilita One Bold"/>
              </a:rPr>
              <a:t>CELEBRATE GOOD COVERAGE</a:t>
            </a:r>
          </a:p>
        </p:txBody>
      </p:sp>
      <p:sp>
        <p:nvSpPr>
          <p:cNvPr id="11" name="TextBox 11"/>
          <p:cNvSpPr txBox="1"/>
          <p:nvPr/>
        </p:nvSpPr>
        <p:spPr>
          <a:xfrm>
            <a:off x="8937300" y="2897905"/>
            <a:ext cx="5405847" cy="1243965"/>
          </a:xfrm>
          <a:prstGeom prst="rect">
            <a:avLst/>
          </a:prstGeom>
        </p:spPr>
        <p:txBody>
          <a:bodyPr lIns="0" tIns="0" rIns="0" bIns="0" rtlCol="0" anchor="t">
            <a:spAutoFit/>
          </a:bodyPr>
          <a:lstStyle/>
          <a:p>
            <a:pPr>
              <a:lnSpc>
                <a:spcPts val="3360"/>
              </a:lnSpc>
            </a:pPr>
            <a:r>
              <a:rPr lang="en-US" sz="2400">
                <a:solidFill>
                  <a:srgbClr val="000000"/>
                </a:solidFill>
                <a:latin typeface="PT Sans"/>
              </a:rPr>
              <a:t>A small note of thanks can mean a lot to a reporter and help them remember you, so be sure to send one.</a:t>
            </a:r>
          </a:p>
        </p:txBody>
      </p:sp>
      <p:sp>
        <p:nvSpPr>
          <p:cNvPr id="12" name="TextBox 12"/>
          <p:cNvSpPr txBox="1"/>
          <p:nvPr/>
        </p:nvSpPr>
        <p:spPr>
          <a:xfrm>
            <a:off x="8937300" y="2397525"/>
            <a:ext cx="5028617" cy="490855"/>
          </a:xfrm>
          <a:prstGeom prst="rect">
            <a:avLst/>
          </a:prstGeom>
        </p:spPr>
        <p:txBody>
          <a:bodyPr lIns="0" tIns="0" rIns="0" bIns="0" rtlCol="0" anchor="t">
            <a:spAutoFit/>
          </a:bodyPr>
          <a:lstStyle/>
          <a:p>
            <a:pPr>
              <a:lnSpc>
                <a:spcPts val="3919"/>
              </a:lnSpc>
            </a:pPr>
            <a:r>
              <a:rPr lang="en-US" sz="2799">
                <a:solidFill>
                  <a:srgbClr val="3976A1"/>
                </a:solidFill>
                <a:latin typeface="Lilita One Bold"/>
              </a:rPr>
              <a:t>SAY THANK YOU</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9466068" y="3903012"/>
            <a:ext cx="15904454" cy="3470063"/>
          </a:xfrm>
          <a:custGeom>
            <a:avLst/>
            <a:gdLst/>
            <a:ahLst/>
            <a:cxnLst/>
            <a:rect l="l" t="t" r="r" b="b"/>
            <a:pathLst>
              <a:path w="15904454" h="3470063">
                <a:moveTo>
                  <a:pt x="0" y="0"/>
                </a:moveTo>
                <a:lnTo>
                  <a:pt x="15904454" y="0"/>
                </a:lnTo>
                <a:lnTo>
                  <a:pt x="15904454" y="3470062"/>
                </a:lnTo>
                <a:lnTo>
                  <a:pt x="0" y="34700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77866" y="1028700"/>
            <a:ext cx="4166405" cy="939524"/>
          </a:xfrm>
          <a:custGeom>
            <a:avLst/>
            <a:gdLst/>
            <a:ahLst/>
            <a:cxnLst/>
            <a:rect l="l" t="t" r="r" b="b"/>
            <a:pathLst>
              <a:path w="4166405" h="939524">
                <a:moveTo>
                  <a:pt x="0" y="0"/>
                </a:moveTo>
                <a:lnTo>
                  <a:pt x="4166405" y="0"/>
                </a:lnTo>
                <a:lnTo>
                  <a:pt x="4166405" y="939524"/>
                </a:lnTo>
                <a:lnTo>
                  <a:pt x="0" y="9395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319062" y="600094"/>
            <a:ext cx="1649876" cy="2664672"/>
          </a:xfrm>
          <a:custGeom>
            <a:avLst/>
            <a:gdLst/>
            <a:ahLst/>
            <a:cxnLst/>
            <a:rect l="l" t="t" r="r" b="b"/>
            <a:pathLst>
              <a:path w="1649876" h="2664672">
                <a:moveTo>
                  <a:pt x="0" y="0"/>
                </a:moveTo>
                <a:lnTo>
                  <a:pt x="1649876" y="0"/>
                </a:lnTo>
                <a:lnTo>
                  <a:pt x="1649876" y="2664671"/>
                </a:lnTo>
                <a:lnTo>
                  <a:pt x="0" y="2664671"/>
                </a:lnTo>
                <a:lnTo>
                  <a:pt x="0" y="0"/>
                </a:lnTo>
                <a:close/>
              </a:path>
            </a:pathLst>
          </a:custGeom>
          <a:blipFill>
            <a:blip r:embed="rId6"/>
            <a:stretch>
              <a:fillRect/>
            </a:stretch>
          </a:blipFill>
        </p:spPr>
      </p:sp>
      <p:grpSp>
        <p:nvGrpSpPr>
          <p:cNvPr id="5" name="Group 5"/>
          <p:cNvGrpSpPr>
            <a:grpSpLocks noChangeAspect="1"/>
          </p:cNvGrpSpPr>
          <p:nvPr/>
        </p:nvGrpSpPr>
        <p:grpSpPr>
          <a:xfrm>
            <a:off x="2213132" y="3264765"/>
            <a:ext cx="4366105" cy="4265048"/>
            <a:chOff x="0" y="0"/>
            <a:chExt cx="4828540" cy="4716780"/>
          </a:xfrm>
        </p:grpSpPr>
        <p:sp>
          <p:nvSpPr>
            <p:cNvPr id="6" name="Freeform 6"/>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8655" t="-7089" b="-4199"/>
              </a:stretch>
            </a:blipFill>
          </p:spPr>
        </p:sp>
      </p:grpSp>
      <p:grpSp>
        <p:nvGrpSpPr>
          <p:cNvPr id="7" name="Group 7"/>
          <p:cNvGrpSpPr>
            <a:grpSpLocks noChangeAspect="1"/>
          </p:cNvGrpSpPr>
          <p:nvPr/>
        </p:nvGrpSpPr>
        <p:grpSpPr>
          <a:xfrm>
            <a:off x="11108780" y="2991555"/>
            <a:ext cx="4405866" cy="4303889"/>
            <a:chOff x="0" y="0"/>
            <a:chExt cx="4828540" cy="4716780"/>
          </a:xfrm>
        </p:grpSpPr>
        <p:sp>
          <p:nvSpPr>
            <p:cNvPr id="8" name="Freeform 8"/>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8"/>
              <a:stretch>
                <a:fillRect t="-11262" b="-31606"/>
              </a:stretch>
            </a:blipFill>
          </p:spPr>
        </p:sp>
      </p:grpSp>
      <p:sp>
        <p:nvSpPr>
          <p:cNvPr id="9" name="TextBox 9"/>
          <p:cNvSpPr txBox="1"/>
          <p:nvPr/>
        </p:nvSpPr>
        <p:spPr>
          <a:xfrm>
            <a:off x="1908403" y="1479412"/>
            <a:ext cx="6489349" cy="870571"/>
          </a:xfrm>
          <a:prstGeom prst="rect">
            <a:avLst/>
          </a:prstGeom>
        </p:spPr>
        <p:txBody>
          <a:bodyPr lIns="0" tIns="0" rIns="0" bIns="0" rtlCol="0" anchor="t">
            <a:spAutoFit/>
          </a:bodyPr>
          <a:lstStyle/>
          <a:p>
            <a:pPr>
              <a:lnSpc>
                <a:spcPts val="6718"/>
              </a:lnSpc>
            </a:pPr>
            <a:r>
              <a:rPr lang="en-US" sz="5998">
                <a:solidFill>
                  <a:srgbClr val="000000"/>
                </a:solidFill>
                <a:latin typeface="Lilita One"/>
              </a:rPr>
              <a:t>CONTACT US</a:t>
            </a:r>
          </a:p>
        </p:txBody>
      </p:sp>
      <p:sp>
        <p:nvSpPr>
          <p:cNvPr id="10" name="TextBox 10"/>
          <p:cNvSpPr txBox="1"/>
          <p:nvPr/>
        </p:nvSpPr>
        <p:spPr>
          <a:xfrm>
            <a:off x="7722236" y="3478842"/>
            <a:ext cx="2843527" cy="621030"/>
          </a:xfrm>
          <a:prstGeom prst="rect">
            <a:avLst/>
          </a:prstGeom>
        </p:spPr>
        <p:txBody>
          <a:bodyPr lIns="0" tIns="0" rIns="0" bIns="0" rtlCol="0" anchor="t">
            <a:spAutoFit/>
          </a:bodyPr>
          <a:lstStyle/>
          <a:p>
            <a:pPr algn="ctr">
              <a:lnSpc>
                <a:spcPts val="2520"/>
              </a:lnSpc>
            </a:pPr>
            <a:r>
              <a:rPr lang="en-US" sz="1800" dirty="0">
                <a:solidFill>
                  <a:srgbClr val="000000"/>
                </a:solidFill>
                <a:latin typeface="Montserrat"/>
              </a:rPr>
              <a:t>Episcopal Diocese of Western North Carolina</a:t>
            </a:r>
          </a:p>
        </p:txBody>
      </p:sp>
      <p:sp>
        <p:nvSpPr>
          <p:cNvPr id="11" name="TextBox 11"/>
          <p:cNvSpPr txBox="1"/>
          <p:nvPr/>
        </p:nvSpPr>
        <p:spPr>
          <a:xfrm>
            <a:off x="11863675" y="7642785"/>
            <a:ext cx="2896076" cy="427938"/>
          </a:xfrm>
          <a:prstGeom prst="rect">
            <a:avLst/>
          </a:prstGeom>
        </p:spPr>
        <p:txBody>
          <a:bodyPr wrap="square" lIns="0" tIns="0" rIns="0" bIns="0" rtlCol="0" anchor="t">
            <a:spAutoFit/>
          </a:bodyPr>
          <a:lstStyle/>
          <a:p>
            <a:pPr algn="ctr">
              <a:lnSpc>
                <a:spcPts val="3611"/>
              </a:lnSpc>
            </a:pPr>
            <a:r>
              <a:rPr lang="en-US" sz="2579" dirty="0">
                <a:solidFill>
                  <a:srgbClr val="000000"/>
                </a:solidFill>
                <a:latin typeface="Montserrat"/>
              </a:rPr>
              <a:t>David Henson</a:t>
            </a:r>
          </a:p>
        </p:txBody>
      </p:sp>
      <p:sp>
        <p:nvSpPr>
          <p:cNvPr id="12" name="TextBox 12"/>
          <p:cNvSpPr txBox="1"/>
          <p:nvPr/>
        </p:nvSpPr>
        <p:spPr>
          <a:xfrm>
            <a:off x="2346685" y="8189103"/>
            <a:ext cx="4042174" cy="682706"/>
          </a:xfrm>
          <a:prstGeom prst="rect">
            <a:avLst/>
          </a:prstGeom>
        </p:spPr>
        <p:txBody>
          <a:bodyPr lIns="0" tIns="0" rIns="0" bIns="0" rtlCol="0" anchor="t">
            <a:spAutoFit/>
          </a:bodyPr>
          <a:lstStyle/>
          <a:p>
            <a:pPr algn="ctr">
              <a:lnSpc>
                <a:spcPts val="2795"/>
              </a:lnSpc>
            </a:pPr>
            <a:r>
              <a:rPr lang="en-US" sz="1996">
                <a:solidFill>
                  <a:srgbClr val="000000"/>
                </a:solidFill>
                <a:latin typeface="Montserrat"/>
              </a:rPr>
              <a:t>Diocesan Missioner for Communications</a:t>
            </a:r>
          </a:p>
        </p:txBody>
      </p:sp>
      <p:sp>
        <p:nvSpPr>
          <p:cNvPr id="13" name="TextBox 13"/>
          <p:cNvSpPr txBox="1"/>
          <p:nvPr/>
        </p:nvSpPr>
        <p:spPr>
          <a:xfrm>
            <a:off x="2929269" y="8938484"/>
            <a:ext cx="3083312" cy="356235"/>
          </a:xfrm>
          <a:prstGeom prst="rect">
            <a:avLst/>
          </a:prstGeom>
        </p:spPr>
        <p:txBody>
          <a:bodyPr lIns="0" tIns="0" rIns="0" bIns="0" rtlCol="0" anchor="t">
            <a:spAutoFit/>
          </a:bodyPr>
          <a:lstStyle/>
          <a:p>
            <a:pPr algn="ctr">
              <a:lnSpc>
                <a:spcPts val="2940"/>
              </a:lnSpc>
            </a:pPr>
            <a:r>
              <a:rPr lang="en-US" sz="2100">
                <a:solidFill>
                  <a:srgbClr val="000000"/>
                </a:solidFill>
                <a:latin typeface="Montserrat"/>
              </a:rPr>
              <a:t>rcarr@diocesewnc.org</a:t>
            </a:r>
          </a:p>
        </p:txBody>
      </p:sp>
      <p:sp>
        <p:nvSpPr>
          <p:cNvPr id="14" name="TextBox 14"/>
          <p:cNvSpPr txBox="1"/>
          <p:nvPr/>
        </p:nvSpPr>
        <p:spPr>
          <a:xfrm>
            <a:off x="3022887" y="7664601"/>
            <a:ext cx="2896077" cy="448909"/>
          </a:xfrm>
          <a:prstGeom prst="rect">
            <a:avLst/>
          </a:prstGeom>
        </p:spPr>
        <p:txBody>
          <a:bodyPr lIns="0" tIns="0" rIns="0" bIns="0" rtlCol="0" anchor="t">
            <a:spAutoFit/>
          </a:bodyPr>
          <a:lstStyle/>
          <a:p>
            <a:pPr algn="ctr">
              <a:lnSpc>
                <a:spcPts val="3606"/>
              </a:lnSpc>
            </a:pPr>
            <a:r>
              <a:rPr lang="en-US" sz="2576">
                <a:solidFill>
                  <a:srgbClr val="000000"/>
                </a:solidFill>
                <a:latin typeface="Montserrat"/>
              </a:rPr>
              <a:t>Rachel Carr</a:t>
            </a:r>
          </a:p>
        </p:txBody>
      </p:sp>
      <p:sp>
        <p:nvSpPr>
          <p:cNvPr id="15" name="TextBox 15"/>
          <p:cNvSpPr txBox="1"/>
          <p:nvPr/>
        </p:nvSpPr>
        <p:spPr>
          <a:xfrm>
            <a:off x="11174419" y="8304714"/>
            <a:ext cx="4042174" cy="682706"/>
          </a:xfrm>
          <a:prstGeom prst="rect">
            <a:avLst/>
          </a:prstGeom>
        </p:spPr>
        <p:txBody>
          <a:bodyPr lIns="0" tIns="0" rIns="0" bIns="0" rtlCol="0" anchor="t">
            <a:spAutoFit/>
          </a:bodyPr>
          <a:lstStyle/>
          <a:p>
            <a:pPr algn="ctr">
              <a:lnSpc>
                <a:spcPts val="2795"/>
              </a:lnSpc>
            </a:pPr>
            <a:r>
              <a:rPr lang="en-US" sz="1996">
                <a:solidFill>
                  <a:srgbClr val="000000"/>
                </a:solidFill>
                <a:latin typeface="Montserrat"/>
              </a:rPr>
              <a:t>Rector, St. James, Hendersonville</a:t>
            </a:r>
          </a:p>
        </p:txBody>
      </p:sp>
      <p:sp>
        <p:nvSpPr>
          <p:cNvPr id="16" name="TextBox 16"/>
          <p:cNvSpPr txBox="1"/>
          <p:nvPr/>
        </p:nvSpPr>
        <p:spPr>
          <a:xfrm>
            <a:off x="11302465" y="9061132"/>
            <a:ext cx="4018496" cy="356235"/>
          </a:xfrm>
          <a:prstGeom prst="rect">
            <a:avLst/>
          </a:prstGeom>
        </p:spPr>
        <p:txBody>
          <a:bodyPr lIns="0" tIns="0" rIns="0" bIns="0" rtlCol="0" anchor="t">
            <a:spAutoFit/>
          </a:bodyPr>
          <a:lstStyle/>
          <a:p>
            <a:pPr algn="ctr">
              <a:lnSpc>
                <a:spcPts val="2940"/>
              </a:lnSpc>
            </a:pPr>
            <a:r>
              <a:rPr lang="en-US" sz="2100">
                <a:solidFill>
                  <a:srgbClr val="000000"/>
                </a:solidFill>
                <a:latin typeface="Montserrat"/>
              </a:rPr>
              <a:t>david@stjamesepiscopal.com</a:t>
            </a:r>
          </a:p>
        </p:txBody>
      </p:sp>
      <p:sp>
        <p:nvSpPr>
          <p:cNvPr id="17" name="TextBox 10">
            <a:extLst>
              <a:ext uri="{FF2B5EF4-FFF2-40B4-BE49-F238E27FC236}">
                <a16:creationId xmlns:a16="http://schemas.microsoft.com/office/drawing/2014/main" id="{2C919680-CB34-F017-FFEA-F7B0845040F5}"/>
              </a:ext>
            </a:extLst>
          </p:cNvPr>
          <p:cNvSpPr txBox="1"/>
          <p:nvPr/>
        </p:nvSpPr>
        <p:spPr>
          <a:xfrm>
            <a:off x="7193918" y="6038507"/>
            <a:ext cx="3304773" cy="1259255"/>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Montserrat"/>
              </a:rPr>
              <a:t>Review this series:</a:t>
            </a:r>
          </a:p>
          <a:p>
            <a:pPr algn="ctr">
              <a:lnSpc>
                <a:spcPts val="2520"/>
              </a:lnSpc>
            </a:pPr>
            <a:r>
              <a:rPr lang="en-US" sz="1800" dirty="0">
                <a:solidFill>
                  <a:srgbClr val="000000"/>
                </a:solidFill>
                <a:latin typeface="Montserrat"/>
                <a:hlinkClick r:id="rId9"/>
              </a:rPr>
              <a:t>https://</a:t>
            </a:r>
            <a:r>
              <a:rPr lang="en-US" sz="1800" dirty="0" err="1">
                <a:solidFill>
                  <a:srgbClr val="000000"/>
                </a:solidFill>
                <a:latin typeface="Montserrat"/>
                <a:hlinkClick r:id="rId9"/>
              </a:rPr>
              <a:t>www.diocesewnc.org</a:t>
            </a:r>
            <a:r>
              <a:rPr lang="en-US" sz="1800" dirty="0">
                <a:solidFill>
                  <a:srgbClr val="000000"/>
                </a:solidFill>
                <a:latin typeface="Montserrat"/>
                <a:hlinkClick r:id="rId9"/>
              </a:rPr>
              <a:t>/communications-as-evangelism</a:t>
            </a:r>
            <a:endParaRPr lang="en-US" sz="1800" dirty="0">
              <a:solidFill>
                <a:srgbClr val="000000"/>
              </a:solidFill>
              <a:latin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36190" y="-949445"/>
            <a:ext cx="11900392" cy="10840175"/>
          </a:xfrm>
          <a:custGeom>
            <a:avLst/>
            <a:gdLst/>
            <a:ahLst/>
            <a:cxnLst/>
            <a:rect l="l" t="t" r="r" b="b"/>
            <a:pathLst>
              <a:path w="11900392" h="10840175">
                <a:moveTo>
                  <a:pt x="0" y="0"/>
                </a:moveTo>
                <a:lnTo>
                  <a:pt x="11900392" y="0"/>
                </a:lnTo>
                <a:lnTo>
                  <a:pt x="11900392" y="10840175"/>
                </a:lnTo>
                <a:lnTo>
                  <a:pt x="0" y="108401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a:grpSpLocks noChangeAspect="1"/>
          </p:cNvGrpSpPr>
          <p:nvPr/>
        </p:nvGrpSpPr>
        <p:grpSpPr>
          <a:xfrm>
            <a:off x="499525" y="918916"/>
            <a:ext cx="8364677" cy="8449169"/>
            <a:chOff x="0" y="0"/>
            <a:chExt cx="6286500" cy="6350000"/>
          </a:xfrm>
        </p:grpSpPr>
        <p:sp>
          <p:nvSpPr>
            <p:cNvPr id="4" name="Freeform 4"/>
            <p:cNvSpPr/>
            <p:nvPr/>
          </p:nvSpPr>
          <p:spPr>
            <a:xfrm flipH="1">
              <a:off x="-48128" y="-19049"/>
              <a:ext cx="6493510" cy="6442710"/>
            </a:xfrm>
            <a:custGeom>
              <a:avLst/>
              <a:gdLst/>
              <a:ahLst/>
              <a:cxnLst/>
              <a:rect l="l" t="t" r="r" b="b"/>
              <a:pathLst>
                <a:path w="6493510" h="6442710">
                  <a:moveTo>
                    <a:pt x="68580" y="3939539"/>
                  </a:moveTo>
                  <a:cubicBezTo>
                    <a:pt x="342900" y="4605019"/>
                    <a:pt x="642620" y="5260339"/>
                    <a:pt x="974089" y="5897879"/>
                  </a:cubicBezTo>
                  <a:cubicBezTo>
                    <a:pt x="1248410" y="6327139"/>
                    <a:pt x="1784349" y="6226809"/>
                    <a:pt x="2006599" y="5800089"/>
                  </a:cubicBezTo>
                  <a:cubicBezTo>
                    <a:pt x="2377439" y="6037579"/>
                    <a:pt x="2787649" y="6219189"/>
                    <a:pt x="3208019" y="6348729"/>
                  </a:cubicBezTo>
                  <a:cubicBezTo>
                    <a:pt x="3522979" y="6442709"/>
                    <a:pt x="3865879" y="6210299"/>
                    <a:pt x="3907789" y="5887719"/>
                  </a:cubicBezTo>
                  <a:cubicBezTo>
                    <a:pt x="4160519" y="6042660"/>
                    <a:pt x="4523739" y="5947410"/>
                    <a:pt x="4669789" y="5688329"/>
                  </a:cubicBezTo>
                  <a:cubicBezTo>
                    <a:pt x="4782819" y="5487669"/>
                    <a:pt x="4738369" y="5255259"/>
                    <a:pt x="4674869" y="5045709"/>
                  </a:cubicBezTo>
                  <a:cubicBezTo>
                    <a:pt x="4913629" y="5026659"/>
                    <a:pt x="5161279" y="5029199"/>
                    <a:pt x="5373369" y="4902199"/>
                  </a:cubicBezTo>
                  <a:cubicBezTo>
                    <a:pt x="5925819" y="4564379"/>
                    <a:pt x="5772149" y="3812539"/>
                    <a:pt x="5401309" y="3392169"/>
                  </a:cubicBezTo>
                  <a:cubicBezTo>
                    <a:pt x="5692139" y="3284219"/>
                    <a:pt x="5839459" y="2933699"/>
                    <a:pt x="5717539" y="2650490"/>
                  </a:cubicBezTo>
                  <a:cubicBezTo>
                    <a:pt x="6158229" y="2708910"/>
                    <a:pt x="6493509" y="2197100"/>
                    <a:pt x="6258559" y="1817369"/>
                  </a:cubicBezTo>
                  <a:cubicBezTo>
                    <a:pt x="6186169" y="1694180"/>
                    <a:pt x="6064249" y="1598930"/>
                    <a:pt x="5927089" y="1562099"/>
                  </a:cubicBezTo>
                  <a:cubicBezTo>
                    <a:pt x="5149849" y="1252219"/>
                    <a:pt x="4371339" y="943609"/>
                    <a:pt x="3594099" y="633730"/>
                  </a:cubicBezTo>
                  <a:cubicBezTo>
                    <a:pt x="3096259" y="435610"/>
                    <a:pt x="2597149" y="237489"/>
                    <a:pt x="2099309" y="39370"/>
                  </a:cubicBezTo>
                  <a:cubicBezTo>
                    <a:pt x="1957069" y="0"/>
                    <a:pt x="1798319" y="20320"/>
                    <a:pt x="1671319" y="95250"/>
                  </a:cubicBezTo>
                  <a:cubicBezTo>
                    <a:pt x="1413509" y="246380"/>
                    <a:pt x="1315719" y="599440"/>
                    <a:pt x="1471929" y="855980"/>
                  </a:cubicBezTo>
                  <a:cubicBezTo>
                    <a:pt x="1569719" y="1005840"/>
                    <a:pt x="1729739" y="1096010"/>
                    <a:pt x="1868169" y="1203960"/>
                  </a:cubicBezTo>
                  <a:cubicBezTo>
                    <a:pt x="867409" y="1438910"/>
                    <a:pt x="708659" y="2627630"/>
                    <a:pt x="1264919" y="3374390"/>
                  </a:cubicBezTo>
                  <a:cubicBezTo>
                    <a:pt x="977899" y="3294380"/>
                    <a:pt x="600709" y="3152140"/>
                    <a:pt x="323849" y="3312160"/>
                  </a:cubicBezTo>
                  <a:cubicBezTo>
                    <a:pt x="110489" y="3432809"/>
                    <a:pt x="0" y="3702049"/>
                    <a:pt x="68580" y="3939539"/>
                  </a:cubicBezTo>
                  <a:close/>
                </a:path>
              </a:pathLst>
            </a:custGeom>
            <a:blipFill>
              <a:blip r:embed="rId5"/>
              <a:stretch>
                <a:fillRect l="-87623" r="-23883"/>
              </a:stretch>
            </a:blipFill>
          </p:spPr>
        </p:sp>
      </p:grpSp>
      <p:sp>
        <p:nvSpPr>
          <p:cNvPr id="5" name="Freeform 5"/>
          <p:cNvSpPr/>
          <p:nvPr/>
        </p:nvSpPr>
        <p:spPr>
          <a:xfrm>
            <a:off x="11042410" y="1788554"/>
            <a:ext cx="4534304" cy="1022486"/>
          </a:xfrm>
          <a:custGeom>
            <a:avLst/>
            <a:gdLst/>
            <a:ahLst/>
            <a:cxnLst/>
            <a:rect l="l" t="t" r="r" b="b"/>
            <a:pathLst>
              <a:path w="4534304" h="1022486">
                <a:moveTo>
                  <a:pt x="0" y="0"/>
                </a:moveTo>
                <a:lnTo>
                  <a:pt x="4534305" y="0"/>
                </a:lnTo>
                <a:lnTo>
                  <a:pt x="4534305" y="1022486"/>
                </a:lnTo>
                <a:lnTo>
                  <a:pt x="0" y="10224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5858774" y="4255908"/>
            <a:ext cx="595880" cy="661170"/>
          </a:xfrm>
          <a:custGeom>
            <a:avLst/>
            <a:gdLst/>
            <a:ahLst/>
            <a:cxnLst/>
            <a:rect l="l" t="t" r="r" b="b"/>
            <a:pathLst>
              <a:path w="595880" h="661170">
                <a:moveTo>
                  <a:pt x="0" y="0"/>
                </a:moveTo>
                <a:lnTo>
                  <a:pt x="595879" y="0"/>
                </a:lnTo>
                <a:lnTo>
                  <a:pt x="595879" y="661170"/>
                </a:lnTo>
                <a:lnTo>
                  <a:pt x="0" y="6611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10630335" y="2337897"/>
            <a:ext cx="5228439" cy="870571"/>
          </a:xfrm>
          <a:prstGeom prst="rect">
            <a:avLst/>
          </a:prstGeom>
        </p:spPr>
        <p:txBody>
          <a:bodyPr lIns="0" tIns="0" rIns="0" bIns="0" rtlCol="0" anchor="t">
            <a:spAutoFit/>
          </a:bodyPr>
          <a:lstStyle/>
          <a:p>
            <a:pPr>
              <a:lnSpc>
                <a:spcPts val="6718"/>
              </a:lnSpc>
            </a:pPr>
            <a:r>
              <a:rPr lang="en-US" sz="5998">
                <a:solidFill>
                  <a:srgbClr val="000000"/>
                </a:solidFill>
                <a:latin typeface="Lilita One"/>
              </a:rPr>
              <a:t>WHY BE SEEN?</a:t>
            </a:r>
          </a:p>
        </p:txBody>
      </p:sp>
      <p:sp>
        <p:nvSpPr>
          <p:cNvPr id="8" name="TextBox 8"/>
          <p:cNvSpPr txBox="1"/>
          <p:nvPr/>
        </p:nvSpPr>
        <p:spPr>
          <a:xfrm>
            <a:off x="10630335" y="6643387"/>
            <a:ext cx="3994526" cy="986155"/>
          </a:xfrm>
          <a:prstGeom prst="rect">
            <a:avLst/>
          </a:prstGeom>
        </p:spPr>
        <p:txBody>
          <a:bodyPr lIns="0" tIns="0" rIns="0" bIns="0" rtlCol="0" anchor="t">
            <a:spAutoFit/>
          </a:bodyPr>
          <a:lstStyle/>
          <a:p>
            <a:pPr>
              <a:lnSpc>
                <a:spcPts val="3919"/>
              </a:lnSpc>
            </a:pPr>
            <a:r>
              <a:rPr lang="en-US" sz="2799">
                <a:solidFill>
                  <a:srgbClr val="3976A1"/>
                </a:solidFill>
                <a:latin typeface="Lilita One Bold"/>
              </a:rPr>
              <a:t>WELCOMING THROUGH GETTING THE WORD OUT</a:t>
            </a:r>
          </a:p>
        </p:txBody>
      </p:sp>
      <p:sp>
        <p:nvSpPr>
          <p:cNvPr id="9" name="TextBox 9"/>
          <p:cNvSpPr txBox="1"/>
          <p:nvPr/>
        </p:nvSpPr>
        <p:spPr>
          <a:xfrm>
            <a:off x="10630335" y="4630587"/>
            <a:ext cx="5358454" cy="1055993"/>
          </a:xfrm>
          <a:prstGeom prst="rect">
            <a:avLst/>
          </a:prstGeom>
        </p:spPr>
        <p:txBody>
          <a:bodyPr lIns="0" tIns="0" rIns="0" bIns="0" rtlCol="0" anchor="t">
            <a:spAutoFit/>
          </a:bodyPr>
          <a:lstStyle/>
          <a:p>
            <a:pPr>
              <a:lnSpc>
                <a:spcPts val="4270"/>
              </a:lnSpc>
              <a:spcBef>
                <a:spcPct val="0"/>
              </a:spcBef>
            </a:pPr>
            <a:r>
              <a:rPr lang="en-US" sz="3050">
                <a:solidFill>
                  <a:srgbClr val="193759"/>
                </a:solidFill>
                <a:latin typeface="Lilita One Bold"/>
              </a:rPr>
              <a:t>A LITTLE COVERAGE CAN GO A LONG WAY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829377">
            <a:off x="6476864" y="4594342"/>
            <a:ext cx="17078686" cy="8353030"/>
          </a:xfrm>
          <a:custGeom>
            <a:avLst/>
            <a:gdLst/>
            <a:ahLst/>
            <a:cxnLst/>
            <a:rect l="l" t="t" r="r" b="b"/>
            <a:pathLst>
              <a:path w="17078686" h="8353030">
                <a:moveTo>
                  <a:pt x="0" y="0"/>
                </a:moveTo>
                <a:lnTo>
                  <a:pt x="17078686" y="0"/>
                </a:lnTo>
                <a:lnTo>
                  <a:pt x="17078686" y="8353030"/>
                </a:lnTo>
                <a:lnTo>
                  <a:pt x="0" y="83530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a:grpSpLocks noChangeAspect="1"/>
          </p:cNvGrpSpPr>
          <p:nvPr/>
        </p:nvGrpSpPr>
        <p:grpSpPr>
          <a:xfrm>
            <a:off x="9144000" y="0"/>
            <a:ext cx="8775538" cy="9258300"/>
            <a:chOff x="0" y="0"/>
            <a:chExt cx="2077720" cy="2192020"/>
          </a:xfrm>
        </p:grpSpPr>
        <p:sp>
          <p:nvSpPr>
            <p:cNvPr id="4" name="Freeform 4"/>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1" y="283210"/>
                    <a:pt x="1824990" y="279400"/>
                    <a:pt x="1824990" y="275590"/>
                  </a:cubicBezTo>
                  <a:cubicBezTo>
                    <a:pt x="1824990" y="271780"/>
                    <a:pt x="1821180" y="271780"/>
                    <a:pt x="1819911" y="270510"/>
                  </a:cubicBezTo>
                  <a:lnTo>
                    <a:pt x="1817371" y="270510"/>
                  </a:lnTo>
                  <a:cubicBezTo>
                    <a:pt x="1812291" y="265430"/>
                    <a:pt x="1807211" y="264160"/>
                    <a:pt x="1800861" y="267970"/>
                  </a:cubicBezTo>
                  <a:cubicBezTo>
                    <a:pt x="1799590" y="264160"/>
                    <a:pt x="1802131" y="259080"/>
                    <a:pt x="1797051" y="257810"/>
                  </a:cubicBezTo>
                  <a:lnTo>
                    <a:pt x="1797051" y="256540"/>
                  </a:lnTo>
                  <a:cubicBezTo>
                    <a:pt x="1799590" y="250190"/>
                    <a:pt x="1795780" y="246380"/>
                    <a:pt x="1790701" y="243840"/>
                  </a:cubicBezTo>
                  <a:cubicBezTo>
                    <a:pt x="1786890" y="241300"/>
                    <a:pt x="1785621" y="238760"/>
                    <a:pt x="1785621" y="234950"/>
                  </a:cubicBezTo>
                  <a:lnTo>
                    <a:pt x="1785621" y="229870"/>
                  </a:lnTo>
                  <a:cubicBezTo>
                    <a:pt x="1780541" y="228600"/>
                    <a:pt x="1778001" y="223520"/>
                    <a:pt x="1775461" y="219710"/>
                  </a:cubicBezTo>
                  <a:cubicBezTo>
                    <a:pt x="1774190" y="214630"/>
                    <a:pt x="1771651" y="210820"/>
                    <a:pt x="1769111" y="207010"/>
                  </a:cubicBezTo>
                  <a:cubicBezTo>
                    <a:pt x="1766571" y="203200"/>
                    <a:pt x="1761490" y="200660"/>
                    <a:pt x="1761490" y="194310"/>
                  </a:cubicBezTo>
                  <a:cubicBezTo>
                    <a:pt x="1761490" y="190500"/>
                    <a:pt x="1760220" y="186690"/>
                    <a:pt x="1758951" y="182880"/>
                  </a:cubicBezTo>
                  <a:cubicBezTo>
                    <a:pt x="1756411" y="177800"/>
                    <a:pt x="1753871" y="173990"/>
                    <a:pt x="1750061" y="168910"/>
                  </a:cubicBezTo>
                  <a:cubicBezTo>
                    <a:pt x="1752601" y="165100"/>
                    <a:pt x="1755140" y="162560"/>
                    <a:pt x="1751331" y="158750"/>
                  </a:cubicBezTo>
                  <a:lnTo>
                    <a:pt x="1751331" y="156210"/>
                  </a:lnTo>
                  <a:cubicBezTo>
                    <a:pt x="1751331" y="154940"/>
                    <a:pt x="1750061" y="153670"/>
                    <a:pt x="1750061" y="152400"/>
                  </a:cubicBezTo>
                  <a:cubicBezTo>
                    <a:pt x="1748790" y="151130"/>
                    <a:pt x="1746251" y="149860"/>
                    <a:pt x="1744981" y="148590"/>
                  </a:cubicBezTo>
                  <a:cubicBezTo>
                    <a:pt x="1741171" y="144780"/>
                    <a:pt x="1738631" y="139700"/>
                    <a:pt x="1732281" y="142240"/>
                  </a:cubicBezTo>
                  <a:cubicBezTo>
                    <a:pt x="1729741" y="137160"/>
                    <a:pt x="1728471" y="132080"/>
                    <a:pt x="1727201" y="127000"/>
                  </a:cubicBezTo>
                  <a:cubicBezTo>
                    <a:pt x="1725931" y="123190"/>
                    <a:pt x="1724661" y="120650"/>
                    <a:pt x="1723391" y="116840"/>
                  </a:cubicBezTo>
                  <a:lnTo>
                    <a:pt x="1723391" y="115570"/>
                  </a:lnTo>
                  <a:cubicBezTo>
                    <a:pt x="1725931" y="110490"/>
                    <a:pt x="1722121" y="106680"/>
                    <a:pt x="1722121" y="102870"/>
                  </a:cubicBezTo>
                  <a:cubicBezTo>
                    <a:pt x="1722121" y="100330"/>
                    <a:pt x="1719581" y="97790"/>
                    <a:pt x="1718311" y="95250"/>
                  </a:cubicBezTo>
                  <a:cubicBezTo>
                    <a:pt x="1717040" y="91440"/>
                    <a:pt x="1713231" y="88900"/>
                    <a:pt x="1713231" y="85090"/>
                  </a:cubicBezTo>
                  <a:lnTo>
                    <a:pt x="1713231" y="64770"/>
                  </a:lnTo>
                  <a:cubicBezTo>
                    <a:pt x="1711961" y="57150"/>
                    <a:pt x="1709421" y="53340"/>
                    <a:pt x="1700531" y="52070"/>
                  </a:cubicBezTo>
                  <a:cubicBezTo>
                    <a:pt x="1699261" y="52070"/>
                    <a:pt x="1697991" y="52070"/>
                    <a:pt x="1697991" y="50800"/>
                  </a:cubicBezTo>
                  <a:cubicBezTo>
                    <a:pt x="1695451" y="46990"/>
                    <a:pt x="1691641" y="45720"/>
                    <a:pt x="1686561" y="44450"/>
                  </a:cubicBezTo>
                  <a:cubicBezTo>
                    <a:pt x="1682751" y="44450"/>
                    <a:pt x="1680211" y="44450"/>
                    <a:pt x="1677671" y="45720"/>
                  </a:cubicBezTo>
                  <a:cubicBezTo>
                    <a:pt x="1671321" y="49530"/>
                    <a:pt x="1664971" y="53340"/>
                    <a:pt x="1659891" y="58420"/>
                  </a:cubicBezTo>
                  <a:cubicBezTo>
                    <a:pt x="1653541" y="63500"/>
                    <a:pt x="1648461" y="67310"/>
                    <a:pt x="1640841" y="63500"/>
                  </a:cubicBezTo>
                  <a:lnTo>
                    <a:pt x="1638301" y="63500"/>
                  </a:lnTo>
                  <a:cubicBezTo>
                    <a:pt x="1635761" y="62230"/>
                    <a:pt x="1631951" y="60960"/>
                    <a:pt x="1629411" y="59690"/>
                  </a:cubicBezTo>
                  <a:cubicBezTo>
                    <a:pt x="1628141" y="60960"/>
                    <a:pt x="1626871" y="62230"/>
                    <a:pt x="1623061" y="60960"/>
                  </a:cubicBezTo>
                  <a:cubicBezTo>
                    <a:pt x="1615441" y="59690"/>
                    <a:pt x="1609091" y="58420"/>
                    <a:pt x="1602741" y="53340"/>
                  </a:cubicBezTo>
                  <a:cubicBezTo>
                    <a:pt x="1601471" y="52070"/>
                    <a:pt x="1598931" y="52070"/>
                    <a:pt x="1597661" y="52070"/>
                  </a:cubicBezTo>
                  <a:cubicBezTo>
                    <a:pt x="1592581" y="50800"/>
                    <a:pt x="1586231" y="49530"/>
                    <a:pt x="1579881" y="46990"/>
                  </a:cubicBezTo>
                  <a:cubicBezTo>
                    <a:pt x="1584961" y="43180"/>
                    <a:pt x="1583691" y="40640"/>
                    <a:pt x="1581151" y="38100"/>
                  </a:cubicBezTo>
                  <a:cubicBezTo>
                    <a:pt x="1577341" y="33020"/>
                    <a:pt x="1572261" y="33020"/>
                    <a:pt x="1568451" y="35560"/>
                  </a:cubicBezTo>
                  <a:cubicBezTo>
                    <a:pt x="1559561" y="39370"/>
                    <a:pt x="1550671" y="44450"/>
                    <a:pt x="1540511" y="48260"/>
                  </a:cubicBezTo>
                  <a:cubicBezTo>
                    <a:pt x="1536701" y="50800"/>
                    <a:pt x="1531621" y="52070"/>
                    <a:pt x="1526541" y="53340"/>
                  </a:cubicBezTo>
                  <a:cubicBezTo>
                    <a:pt x="1522731" y="54610"/>
                    <a:pt x="1518921" y="53340"/>
                    <a:pt x="1515111" y="54610"/>
                  </a:cubicBezTo>
                  <a:cubicBezTo>
                    <a:pt x="1511301" y="55880"/>
                    <a:pt x="1507491" y="57150"/>
                    <a:pt x="1502411" y="55880"/>
                  </a:cubicBezTo>
                  <a:cubicBezTo>
                    <a:pt x="1501141" y="55880"/>
                    <a:pt x="1498601" y="57150"/>
                    <a:pt x="1497331" y="57150"/>
                  </a:cubicBezTo>
                  <a:cubicBezTo>
                    <a:pt x="1494791" y="58420"/>
                    <a:pt x="1493521" y="59690"/>
                    <a:pt x="1490981" y="58420"/>
                  </a:cubicBezTo>
                  <a:cubicBezTo>
                    <a:pt x="1485901" y="58420"/>
                    <a:pt x="1483361" y="60960"/>
                    <a:pt x="1480821" y="63500"/>
                  </a:cubicBezTo>
                  <a:cubicBezTo>
                    <a:pt x="1478281" y="66040"/>
                    <a:pt x="1475741" y="71120"/>
                    <a:pt x="1473201" y="72390"/>
                  </a:cubicBezTo>
                  <a:cubicBezTo>
                    <a:pt x="1469391" y="73660"/>
                    <a:pt x="1466851" y="76200"/>
                    <a:pt x="1464311" y="78740"/>
                  </a:cubicBezTo>
                  <a:cubicBezTo>
                    <a:pt x="1461771" y="81280"/>
                    <a:pt x="1459231" y="82550"/>
                    <a:pt x="1456691" y="83820"/>
                  </a:cubicBezTo>
                  <a:cubicBezTo>
                    <a:pt x="1452881" y="86360"/>
                    <a:pt x="1449071" y="87630"/>
                    <a:pt x="1445261" y="90170"/>
                  </a:cubicBezTo>
                  <a:cubicBezTo>
                    <a:pt x="1441451" y="93980"/>
                    <a:pt x="1436371" y="96520"/>
                    <a:pt x="1431291" y="96520"/>
                  </a:cubicBezTo>
                  <a:cubicBezTo>
                    <a:pt x="1426211" y="97790"/>
                    <a:pt x="1419861" y="97790"/>
                    <a:pt x="1414781" y="101600"/>
                  </a:cubicBezTo>
                  <a:cubicBezTo>
                    <a:pt x="1414781" y="101600"/>
                    <a:pt x="1413511" y="102870"/>
                    <a:pt x="1412241" y="102870"/>
                  </a:cubicBezTo>
                  <a:cubicBezTo>
                    <a:pt x="1407161" y="102870"/>
                    <a:pt x="1402081" y="101600"/>
                    <a:pt x="1397001" y="101600"/>
                  </a:cubicBezTo>
                  <a:cubicBezTo>
                    <a:pt x="1393191" y="101600"/>
                    <a:pt x="1386841" y="100330"/>
                    <a:pt x="1384301" y="106680"/>
                  </a:cubicBezTo>
                  <a:cubicBezTo>
                    <a:pt x="1384301" y="106680"/>
                    <a:pt x="1383031" y="107950"/>
                    <a:pt x="1381761" y="107950"/>
                  </a:cubicBezTo>
                  <a:cubicBezTo>
                    <a:pt x="1377951" y="109220"/>
                    <a:pt x="1374141" y="111760"/>
                    <a:pt x="1370331" y="113030"/>
                  </a:cubicBezTo>
                  <a:cubicBezTo>
                    <a:pt x="1370331" y="115570"/>
                    <a:pt x="1366521" y="116840"/>
                    <a:pt x="1363981" y="116840"/>
                  </a:cubicBezTo>
                  <a:cubicBezTo>
                    <a:pt x="1352551" y="115570"/>
                    <a:pt x="1342391" y="115570"/>
                    <a:pt x="1330961" y="111760"/>
                  </a:cubicBezTo>
                  <a:cubicBezTo>
                    <a:pt x="1325881" y="110490"/>
                    <a:pt x="1320801" y="107950"/>
                    <a:pt x="1314451" y="105410"/>
                  </a:cubicBezTo>
                  <a:cubicBezTo>
                    <a:pt x="1313181" y="105410"/>
                    <a:pt x="1311911" y="104140"/>
                    <a:pt x="1310641" y="104140"/>
                  </a:cubicBezTo>
                  <a:cubicBezTo>
                    <a:pt x="1301751" y="104140"/>
                    <a:pt x="1292861" y="105410"/>
                    <a:pt x="1282701" y="105410"/>
                  </a:cubicBezTo>
                  <a:lnTo>
                    <a:pt x="1281431" y="105410"/>
                  </a:lnTo>
                  <a:cubicBezTo>
                    <a:pt x="1276351" y="102870"/>
                    <a:pt x="1270001" y="104140"/>
                    <a:pt x="1264921" y="107950"/>
                  </a:cubicBezTo>
                  <a:cubicBezTo>
                    <a:pt x="1263651" y="109220"/>
                    <a:pt x="1261111" y="110490"/>
                    <a:pt x="1259841" y="110490"/>
                  </a:cubicBezTo>
                  <a:cubicBezTo>
                    <a:pt x="1253491" y="109220"/>
                    <a:pt x="1248411" y="107950"/>
                    <a:pt x="1242061" y="106680"/>
                  </a:cubicBezTo>
                  <a:cubicBezTo>
                    <a:pt x="1235711" y="105410"/>
                    <a:pt x="1230631" y="104140"/>
                    <a:pt x="1224281" y="104140"/>
                  </a:cubicBezTo>
                  <a:cubicBezTo>
                    <a:pt x="1219201" y="104140"/>
                    <a:pt x="1214121" y="102870"/>
                    <a:pt x="1209041" y="100330"/>
                  </a:cubicBezTo>
                  <a:cubicBezTo>
                    <a:pt x="1203961" y="97790"/>
                    <a:pt x="1198881" y="96520"/>
                    <a:pt x="1193801" y="93980"/>
                  </a:cubicBezTo>
                  <a:cubicBezTo>
                    <a:pt x="1191261" y="92710"/>
                    <a:pt x="1187451" y="92710"/>
                    <a:pt x="1183641" y="91440"/>
                  </a:cubicBezTo>
                  <a:cubicBezTo>
                    <a:pt x="1183641" y="87630"/>
                    <a:pt x="1184911" y="85090"/>
                    <a:pt x="1184911" y="82550"/>
                  </a:cubicBezTo>
                  <a:cubicBezTo>
                    <a:pt x="1178561" y="85090"/>
                    <a:pt x="1174751" y="83820"/>
                    <a:pt x="1170941" y="81280"/>
                  </a:cubicBezTo>
                  <a:cubicBezTo>
                    <a:pt x="1168401" y="80010"/>
                    <a:pt x="1164591" y="80010"/>
                    <a:pt x="1162051" y="78740"/>
                  </a:cubicBezTo>
                  <a:lnTo>
                    <a:pt x="1158241" y="78740"/>
                  </a:lnTo>
                  <a:cubicBezTo>
                    <a:pt x="1153161" y="76200"/>
                    <a:pt x="1146811" y="76200"/>
                    <a:pt x="1140461" y="76200"/>
                  </a:cubicBezTo>
                  <a:cubicBezTo>
                    <a:pt x="1132841" y="76200"/>
                    <a:pt x="1123951" y="74930"/>
                    <a:pt x="1116331" y="69850"/>
                  </a:cubicBezTo>
                  <a:cubicBezTo>
                    <a:pt x="1109981" y="66040"/>
                    <a:pt x="1102361" y="63500"/>
                    <a:pt x="1094741" y="64770"/>
                  </a:cubicBezTo>
                  <a:cubicBezTo>
                    <a:pt x="1090931" y="66040"/>
                    <a:pt x="1087121" y="68580"/>
                    <a:pt x="1083311" y="69850"/>
                  </a:cubicBezTo>
                  <a:cubicBezTo>
                    <a:pt x="1076961" y="72390"/>
                    <a:pt x="1071881" y="77470"/>
                    <a:pt x="1065531" y="80010"/>
                  </a:cubicBezTo>
                  <a:cubicBezTo>
                    <a:pt x="1059181" y="82550"/>
                    <a:pt x="1051561" y="85090"/>
                    <a:pt x="1043941" y="87630"/>
                  </a:cubicBezTo>
                  <a:cubicBezTo>
                    <a:pt x="1040131" y="88900"/>
                    <a:pt x="1036321" y="91440"/>
                    <a:pt x="1032511" y="92710"/>
                  </a:cubicBezTo>
                  <a:cubicBezTo>
                    <a:pt x="1026161" y="95250"/>
                    <a:pt x="1021081" y="96520"/>
                    <a:pt x="1014731" y="99060"/>
                  </a:cubicBezTo>
                  <a:cubicBezTo>
                    <a:pt x="1010921" y="100330"/>
                    <a:pt x="1005841" y="104140"/>
                    <a:pt x="1002031" y="105410"/>
                  </a:cubicBezTo>
                  <a:cubicBezTo>
                    <a:pt x="994411" y="107950"/>
                    <a:pt x="986791" y="111760"/>
                    <a:pt x="977901" y="113030"/>
                  </a:cubicBezTo>
                  <a:cubicBezTo>
                    <a:pt x="974091" y="114300"/>
                    <a:pt x="972821" y="116840"/>
                    <a:pt x="970281" y="118110"/>
                  </a:cubicBezTo>
                  <a:lnTo>
                    <a:pt x="958851" y="121920"/>
                  </a:lnTo>
                  <a:cubicBezTo>
                    <a:pt x="951231" y="124460"/>
                    <a:pt x="944881" y="127000"/>
                    <a:pt x="937261" y="128270"/>
                  </a:cubicBezTo>
                  <a:cubicBezTo>
                    <a:pt x="933451" y="129540"/>
                    <a:pt x="928371" y="130810"/>
                    <a:pt x="924561" y="132080"/>
                  </a:cubicBezTo>
                  <a:cubicBezTo>
                    <a:pt x="923291" y="132080"/>
                    <a:pt x="923291" y="133350"/>
                    <a:pt x="922021" y="133350"/>
                  </a:cubicBezTo>
                  <a:cubicBezTo>
                    <a:pt x="919481" y="135890"/>
                    <a:pt x="916941" y="138430"/>
                    <a:pt x="913131" y="139700"/>
                  </a:cubicBezTo>
                  <a:cubicBezTo>
                    <a:pt x="906781" y="142240"/>
                    <a:pt x="900431" y="144780"/>
                    <a:pt x="894081" y="146050"/>
                  </a:cubicBezTo>
                  <a:cubicBezTo>
                    <a:pt x="891541" y="147320"/>
                    <a:pt x="887731" y="147320"/>
                    <a:pt x="885191" y="147320"/>
                  </a:cubicBezTo>
                  <a:cubicBezTo>
                    <a:pt x="877571" y="148590"/>
                    <a:pt x="869951" y="152400"/>
                    <a:pt x="862331" y="154940"/>
                  </a:cubicBezTo>
                  <a:cubicBezTo>
                    <a:pt x="855981" y="157480"/>
                    <a:pt x="849631" y="158750"/>
                    <a:pt x="844551" y="161290"/>
                  </a:cubicBezTo>
                  <a:cubicBezTo>
                    <a:pt x="836931" y="163830"/>
                    <a:pt x="829311" y="166370"/>
                    <a:pt x="825501" y="173990"/>
                  </a:cubicBezTo>
                  <a:cubicBezTo>
                    <a:pt x="825501" y="175260"/>
                    <a:pt x="822961" y="175260"/>
                    <a:pt x="822961" y="175260"/>
                  </a:cubicBezTo>
                  <a:cubicBezTo>
                    <a:pt x="819151" y="176530"/>
                    <a:pt x="814071" y="177800"/>
                    <a:pt x="810261" y="179070"/>
                  </a:cubicBezTo>
                  <a:cubicBezTo>
                    <a:pt x="808991" y="180340"/>
                    <a:pt x="807721" y="179070"/>
                    <a:pt x="807721" y="177800"/>
                  </a:cubicBezTo>
                  <a:cubicBezTo>
                    <a:pt x="806451" y="172720"/>
                    <a:pt x="806451" y="166370"/>
                    <a:pt x="798831" y="163830"/>
                  </a:cubicBezTo>
                  <a:lnTo>
                    <a:pt x="797561" y="162560"/>
                  </a:lnTo>
                  <a:cubicBezTo>
                    <a:pt x="797561" y="156210"/>
                    <a:pt x="792481" y="153670"/>
                    <a:pt x="787401" y="151130"/>
                  </a:cubicBezTo>
                  <a:cubicBezTo>
                    <a:pt x="782321" y="148590"/>
                    <a:pt x="778511" y="147320"/>
                    <a:pt x="774701" y="142240"/>
                  </a:cubicBezTo>
                  <a:cubicBezTo>
                    <a:pt x="772161" y="138430"/>
                    <a:pt x="767081" y="135890"/>
                    <a:pt x="763271" y="132080"/>
                  </a:cubicBezTo>
                  <a:cubicBezTo>
                    <a:pt x="759461" y="129540"/>
                    <a:pt x="754381" y="128270"/>
                    <a:pt x="751841" y="123190"/>
                  </a:cubicBezTo>
                  <a:cubicBezTo>
                    <a:pt x="750571" y="120650"/>
                    <a:pt x="748031" y="119380"/>
                    <a:pt x="745491" y="116840"/>
                  </a:cubicBezTo>
                  <a:cubicBezTo>
                    <a:pt x="746761" y="116840"/>
                    <a:pt x="744221" y="116840"/>
                    <a:pt x="742951" y="115570"/>
                  </a:cubicBezTo>
                  <a:cubicBezTo>
                    <a:pt x="741681" y="114300"/>
                    <a:pt x="740411" y="114300"/>
                    <a:pt x="739141" y="113030"/>
                  </a:cubicBezTo>
                  <a:cubicBezTo>
                    <a:pt x="737871" y="110490"/>
                    <a:pt x="736601" y="107950"/>
                    <a:pt x="732791" y="107950"/>
                  </a:cubicBezTo>
                  <a:cubicBezTo>
                    <a:pt x="731521" y="107950"/>
                    <a:pt x="730251" y="106680"/>
                    <a:pt x="728981" y="105410"/>
                  </a:cubicBezTo>
                  <a:cubicBezTo>
                    <a:pt x="727711" y="105410"/>
                    <a:pt x="726441" y="104140"/>
                    <a:pt x="723901" y="104140"/>
                  </a:cubicBezTo>
                  <a:lnTo>
                    <a:pt x="708661" y="96520"/>
                  </a:lnTo>
                  <a:cubicBezTo>
                    <a:pt x="704851" y="93980"/>
                    <a:pt x="701041" y="90170"/>
                    <a:pt x="695961" y="88900"/>
                  </a:cubicBezTo>
                  <a:cubicBezTo>
                    <a:pt x="688341" y="86360"/>
                    <a:pt x="681991" y="82550"/>
                    <a:pt x="676911" y="76200"/>
                  </a:cubicBezTo>
                  <a:cubicBezTo>
                    <a:pt x="671831" y="69850"/>
                    <a:pt x="665481" y="66040"/>
                    <a:pt x="657861" y="62230"/>
                  </a:cubicBezTo>
                  <a:cubicBezTo>
                    <a:pt x="654051" y="59690"/>
                    <a:pt x="650241" y="58420"/>
                    <a:pt x="647701" y="57150"/>
                  </a:cubicBezTo>
                  <a:cubicBezTo>
                    <a:pt x="642621" y="53340"/>
                    <a:pt x="636271" y="50800"/>
                    <a:pt x="629921" y="48260"/>
                  </a:cubicBezTo>
                  <a:cubicBezTo>
                    <a:pt x="632461" y="44450"/>
                    <a:pt x="631191" y="44450"/>
                    <a:pt x="628651" y="43180"/>
                  </a:cubicBezTo>
                  <a:cubicBezTo>
                    <a:pt x="626111" y="41910"/>
                    <a:pt x="623571" y="41910"/>
                    <a:pt x="622301" y="40640"/>
                  </a:cubicBezTo>
                  <a:cubicBezTo>
                    <a:pt x="621031" y="36830"/>
                    <a:pt x="617221" y="36830"/>
                    <a:pt x="614681" y="34290"/>
                  </a:cubicBezTo>
                  <a:cubicBezTo>
                    <a:pt x="610871" y="30480"/>
                    <a:pt x="605791" y="26670"/>
                    <a:pt x="601981" y="22860"/>
                  </a:cubicBezTo>
                  <a:cubicBezTo>
                    <a:pt x="600711" y="21590"/>
                    <a:pt x="599441" y="20320"/>
                    <a:pt x="598171" y="20320"/>
                  </a:cubicBezTo>
                  <a:cubicBezTo>
                    <a:pt x="588011" y="19050"/>
                    <a:pt x="580391" y="12700"/>
                    <a:pt x="571501" y="8890"/>
                  </a:cubicBezTo>
                  <a:cubicBezTo>
                    <a:pt x="570231" y="7620"/>
                    <a:pt x="567691" y="6350"/>
                    <a:pt x="566421" y="6350"/>
                  </a:cubicBezTo>
                  <a:cubicBezTo>
                    <a:pt x="561341" y="6350"/>
                    <a:pt x="556261" y="7620"/>
                    <a:pt x="549911" y="7620"/>
                  </a:cubicBezTo>
                  <a:cubicBezTo>
                    <a:pt x="544831" y="7620"/>
                    <a:pt x="538481" y="6350"/>
                    <a:pt x="533401" y="5080"/>
                  </a:cubicBezTo>
                  <a:cubicBezTo>
                    <a:pt x="528321" y="3810"/>
                    <a:pt x="523241" y="3810"/>
                    <a:pt x="518161" y="1270"/>
                  </a:cubicBezTo>
                  <a:cubicBezTo>
                    <a:pt x="513081" y="0"/>
                    <a:pt x="509271" y="2540"/>
                    <a:pt x="505461" y="1270"/>
                  </a:cubicBezTo>
                  <a:cubicBezTo>
                    <a:pt x="502921" y="2540"/>
                    <a:pt x="496571" y="5080"/>
                    <a:pt x="492761" y="7620"/>
                  </a:cubicBezTo>
                  <a:cubicBezTo>
                    <a:pt x="487681" y="10160"/>
                    <a:pt x="482601" y="13970"/>
                    <a:pt x="477521" y="17780"/>
                  </a:cubicBezTo>
                  <a:cubicBezTo>
                    <a:pt x="471171" y="21590"/>
                    <a:pt x="463551" y="25400"/>
                    <a:pt x="455931" y="29210"/>
                  </a:cubicBezTo>
                  <a:cubicBezTo>
                    <a:pt x="454661" y="30480"/>
                    <a:pt x="452121" y="30480"/>
                    <a:pt x="449581" y="29210"/>
                  </a:cubicBezTo>
                  <a:cubicBezTo>
                    <a:pt x="447041" y="27940"/>
                    <a:pt x="444501" y="29210"/>
                    <a:pt x="441961" y="30480"/>
                  </a:cubicBezTo>
                  <a:cubicBezTo>
                    <a:pt x="438151" y="33020"/>
                    <a:pt x="433071" y="34290"/>
                    <a:pt x="429261" y="36830"/>
                  </a:cubicBezTo>
                  <a:cubicBezTo>
                    <a:pt x="422911" y="41910"/>
                    <a:pt x="416561" y="48260"/>
                    <a:pt x="407671" y="49530"/>
                  </a:cubicBezTo>
                  <a:cubicBezTo>
                    <a:pt x="402591" y="49530"/>
                    <a:pt x="397511" y="53340"/>
                    <a:pt x="392431" y="53340"/>
                  </a:cubicBezTo>
                  <a:cubicBezTo>
                    <a:pt x="388621" y="53340"/>
                    <a:pt x="386081" y="53340"/>
                    <a:pt x="382271" y="54610"/>
                  </a:cubicBezTo>
                  <a:cubicBezTo>
                    <a:pt x="377191" y="55880"/>
                    <a:pt x="372111" y="58420"/>
                    <a:pt x="365761" y="58420"/>
                  </a:cubicBezTo>
                  <a:cubicBezTo>
                    <a:pt x="358141" y="58420"/>
                    <a:pt x="351791" y="62230"/>
                    <a:pt x="344171" y="64770"/>
                  </a:cubicBezTo>
                  <a:cubicBezTo>
                    <a:pt x="336551" y="68580"/>
                    <a:pt x="330201" y="72390"/>
                    <a:pt x="322581" y="76200"/>
                  </a:cubicBezTo>
                  <a:cubicBezTo>
                    <a:pt x="317501" y="78740"/>
                    <a:pt x="312421" y="78740"/>
                    <a:pt x="306071" y="77470"/>
                  </a:cubicBezTo>
                  <a:cubicBezTo>
                    <a:pt x="302261" y="77470"/>
                    <a:pt x="299721" y="76200"/>
                    <a:pt x="297181" y="78740"/>
                  </a:cubicBezTo>
                  <a:lnTo>
                    <a:pt x="285751" y="86360"/>
                  </a:lnTo>
                  <a:cubicBezTo>
                    <a:pt x="280671" y="90170"/>
                    <a:pt x="276861" y="95250"/>
                    <a:pt x="273051" y="99060"/>
                  </a:cubicBezTo>
                  <a:cubicBezTo>
                    <a:pt x="267971" y="105410"/>
                    <a:pt x="265431" y="113030"/>
                    <a:pt x="257811" y="116840"/>
                  </a:cubicBezTo>
                  <a:cubicBezTo>
                    <a:pt x="256541" y="118110"/>
                    <a:pt x="255271" y="120650"/>
                    <a:pt x="254001" y="123190"/>
                  </a:cubicBezTo>
                  <a:cubicBezTo>
                    <a:pt x="252731" y="124460"/>
                    <a:pt x="252731" y="125730"/>
                    <a:pt x="251461" y="127000"/>
                  </a:cubicBezTo>
                  <a:cubicBezTo>
                    <a:pt x="247651" y="130810"/>
                    <a:pt x="243841" y="134620"/>
                    <a:pt x="241301" y="139700"/>
                  </a:cubicBezTo>
                  <a:cubicBezTo>
                    <a:pt x="238761" y="144780"/>
                    <a:pt x="232411" y="146050"/>
                    <a:pt x="229871" y="149860"/>
                  </a:cubicBezTo>
                  <a:cubicBezTo>
                    <a:pt x="226061" y="154940"/>
                    <a:pt x="218441" y="157480"/>
                    <a:pt x="213361" y="160020"/>
                  </a:cubicBezTo>
                  <a:cubicBezTo>
                    <a:pt x="205741" y="163830"/>
                    <a:pt x="199391" y="168910"/>
                    <a:pt x="195581" y="176530"/>
                  </a:cubicBezTo>
                  <a:cubicBezTo>
                    <a:pt x="195581" y="177800"/>
                    <a:pt x="195581" y="177800"/>
                    <a:pt x="194311" y="179070"/>
                  </a:cubicBezTo>
                  <a:cubicBezTo>
                    <a:pt x="185421" y="184150"/>
                    <a:pt x="176531" y="187960"/>
                    <a:pt x="167641" y="193040"/>
                  </a:cubicBezTo>
                  <a:cubicBezTo>
                    <a:pt x="161291" y="196850"/>
                    <a:pt x="153671" y="196850"/>
                    <a:pt x="147321" y="201930"/>
                  </a:cubicBezTo>
                  <a:cubicBezTo>
                    <a:pt x="144781" y="204470"/>
                    <a:pt x="140971" y="205740"/>
                    <a:pt x="137161" y="207010"/>
                  </a:cubicBezTo>
                  <a:cubicBezTo>
                    <a:pt x="129541" y="210820"/>
                    <a:pt x="121921" y="212090"/>
                    <a:pt x="116841" y="218440"/>
                  </a:cubicBezTo>
                  <a:cubicBezTo>
                    <a:pt x="110491" y="226060"/>
                    <a:pt x="101601" y="228600"/>
                    <a:pt x="95251" y="233680"/>
                  </a:cubicBezTo>
                  <a:cubicBezTo>
                    <a:pt x="86361" y="240030"/>
                    <a:pt x="77471" y="246380"/>
                    <a:pt x="68581" y="254000"/>
                  </a:cubicBezTo>
                  <a:cubicBezTo>
                    <a:pt x="63501" y="256540"/>
                    <a:pt x="58421" y="257810"/>
                    <a:pt x="53341" y="255270"/>
                  </a:cubicBezTo>
                  <a:cubicBezTo>
                    <a:pt x="50801" y="254000"/>
                    <a:pt x="48261" y="252730"/>
                    <a:pt x="46991" y="254000"/>
                  </a:cubicBezTo>
                  <a:cubicBezTo>
                    <a:pt x="41911" y="257810"/>
                    <a:pt x="35561" y="259080"/>
                    <a:pt x="29211" y="260350"/>
                  </a:cubicBezTo>
                  <a:cubicBezTo>
                    <a:pt x="27941" y="260350"/>
                    <a:pt x="26671" y="261620"/>
                    <a:pt x="25401"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1"/>
                    <a:pt x="381000" y="2128521"/>
                    <a:pt x="386080" y="2127250"/>
                  </a:cubicBezTo>
                  <a:cubicBezTo>
                    <a:pt x="392430" y="2125980"/>
                    <a:pt x="398780" y="2125980"/>
                    <a:pt x="406400" y="2124710"/>
                  </a:cubicBezTo>
                  <a:cubicBezTo>
                    <a:pt x="412750" y="2123440"/>
                    <a:pt x="419100" y="2124710"/>
                    <a:pt x="425450" y="2125981"/>
                  </a:cubicBezTo>
                  <a:cubicBezTo>
                    <a:pt x="426720" y="2125981"/>
                    <a:pt x="427990" y="2127251"/>
                    <a:pt x="429260" y="2125981"/>
                  </a:cubicBezTo>
                  <a:cubicBezTo>
                    <a:pt x="435610" y="2124710"/>
                    <a:pt x="440690" y="2122171"/>
                    <a:pt x="447040" y="2123441"/>
                  </a:cubicBezTo>
                  <a:cubicBezTo>
                    <a:pt x="452120" y="2124711"/>
                    <a:pt x="455930" y="2125981"/>
                    <a:pt x="461010" y="2127251"/>
                  </a:cubicBezTo>
                  <a:cubicBezTo>
                    <a:pt x="466090" y="2128521"/>
                    <a:pt x="469900" y="2129791"/>
                    <a:pt x="474980" y="2131061"/>
                  </a:cubicBezTo>
                  <a:cubicBezTo>
                    <a:pt x="481330" y="2132331"/>
                    <a:pt x="487680" y="2132331"/>
                    <a:pt x="492760" y="2133601"/>
                  </a:cubicBezTo>
                  <a:cubicBezTo>
                    <a:pt x="499110" y="2134871"/>
                    <a:pt x="502920" y="2139951"/>
                    <a:pt x="509270" y="2139951"/>
                  </a:cubicBezTo>
                  <a:cubicBezTo>
                    <a:pt x="515620" y="2139951"/>
                    <a:pt x="520700" y="2143761"/>
                    <a:pt x="527050" y="2146301"/>
                  </a:cubicBezTo>
                  <a:cubicBezTo>
                    <a:pt x="529590" y="2147571"/>
                    <a:pt x="532130" y="2147571"/>
                    <a:pt x="535940" y="2148841"/>
                  </a:cubicBezTo>
                  <a:cubicBezTo>
                    <a:pt x="543560" y="2150111"/>
                    <a:pt x="549910" y="2150111"/>
                    <a:pt x="557530" y="2151381"/>
                  </a:cubicBezTo>
                  <a:cubicBezTo>
                    <a:pt x="563880" y="2152651"/>
                    <a:pt x="570230" y="2155191"/>
                    <a:pt x="576580" y="2153921"/>
                  </a:cubicBezTo>
                  <a:cubicBezTo>
                    <a:pt x="586740" y="2152650"/>
                    <a:pt x="594360" y="2155191"/>
                    <a:pt x="603250" y="2157731"/>
                  </a:cubicBezTo>
                  <a:cubicBezTo>
                    <a:pt x="609600" y="2159001"/>
                    <a:pt x="614680" y="2162810"/>
                    <a:pt x="621030" y="2162810"/>
                  </a:cubicBezTo>
                  <a:cubicBezTo>
                    <a:pt x="628650" y="2164081"/>
                    <a:pt x="636270" y="2165350"/>
                    <a:pt x="641350" y="2170431"/>
                  </a:cubicBezTo>
                  <a:cubicBezTo>
                    <a:pt x="642620" y="2169160"/>
                    <a:pt x="643890" y="2169160"/>
                    <a:pt x="643890" y="2169160"/>
                  </a:cubicBezTo>
                  <a:cubicBezTo>
                    <a:pt x="647700" y="2170431"/>
                    <a:pt x="652780" y="2170431"/>
                    <a:pt x="656590" y="2171700"/>
                  </a:cubicBezTo>
                  <a:cubicBezTo>
                    <a:pt x="664210" y="2172971"/>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1"/>
                    <a:pt x="1070610" y="2120900"/>
                  </a:cubicBezTo>
                  <a:cubicBezTo>
                    <a:pt x="1071880" y="2119630"/>
                    <a:pt x="1073150" y="2117090"/>
                    <a:pt x="1075690" y="2115821"/>
                  </a:cubicBezTo>
                  <a:cubicBezTo>
                    <a:pt x="1084580" y="2109471"/>
                    <a:pt x="1093470" y="2104391"/>
                    <a:pt x="1102360" y="2098041"/>
                  </a:cubicBezTo>
                  <a:cubicBezTo>
                    <a:pt x="1106170" y="2095501"/>
                    <a:pt x="1112520" y="2092961"/>
                    <a:pt x="1112520" y="2085341"/>
                  </a:cubicBezTo>
                  <a:cubicBezTo>
                    <a:pt x="1112520" y="2077721"/>
                    <a:pt x="1120140" y="2075181"/>
                    <a:pt x="1125220" y="2072641"/>
                  </a:cubicBezTo>
                  <a:cubicBezTo>
                    <a:pt x="1129030" y="2070101"/>
                    <a:pt x="1134110" y="2070101"/>
                    <a:pt x="1139190" y="2068831"/>
                  </a:cubicBezTo>
                  <a:cubicBezTo>
                    <a:pt x="1141730" y="2068831"/>
                    <a:pt x="1143000" y="2067560"/>
                    <a:pt x="1145540" y="2067560"/>
                  </a:cubicBezTo>
                  <a:cubicBezTo>
                    <a:pt x="1148080" y="2067560"/>
                    <a:pt x="1150620" y="2067560"/>
                    <a:pt x="1151890" y="2065021"/>
                  </a:cubicBezTo>
                  <a:cubicBezTo>
                    <a:pt x="1153160" y="2063750"/>
                    <a:pt x="1154430" y="2063750"/>
                    <a:pt x="1155700" y="2062481"/>
                  </a:cubicBezTo>
                  <a:cubicBezTo>
                    <a:pt x="1158240" y="2061210"/>
                    <a:pt x="1160780" y="2059941"/>
                    <a:pt x="1162050" y="2058671"/>
                  </a:cubicBezTo>
                  <a:lnTo>
                    <a:pt x="1169670" y="2058671"/>
                  </a:lnTo>
                  <a:cubicBezTo>
                    <a:pt x="1174750" y="2061210"/>
                    <a:pt x="1178560" y="2063750"/>
                    <a:pt x="1182370" y="2065021"/>
                  </a:cubicBezTo>
                  <a:cubicBezTo>
                    <a:pt x="1182370" y="2065021"/>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1"/>
                  </a:cubicBezTo>
                  <a:cubicBezTo>
                    <a:pt x="1242060" y="2053591"/>
                    <a:pt x="1245870" y="2053591"/>
                    <a:pt x="1248410" y="2054860"/>
                  </a:cubicBezTo>
                  <a:cubicBezTo>
                    <a:pt x="1252220" y="2057400"/>
                    <a:pt x="1256030" y="2057400"/>
                    <a:pt x="1259840" y="2056131"/>
                  </a:cubicBezTo>
                  <a:cubicBezTo>
                    <a:pt x="1262380" y="2054860"/>
                    <a:pt x="1263650" y="2053591"/>
                    <a:pt x="1266190" y="2052321"/>
                  </a:cubicBezTo>
                  <a:cubicBezTo>
                    <a:pt x="1267460" y="2054860"/>
                    <a:pt x="1268730" y="2056131"/>
                    <a:pt x="1271270" y="2057400"/>
                  </a:cubicBezTo>
                  <a:cubicBezTo>
                    <a:pt x="1270000" y="2057400"/>
                    <a:pt x="1268730" y="2058671"/>
                    <a:pt x="1267460" y="2058671"/>
                  </a:cubicBezTo>
                  <a:cubicBezTo>
                    <a:pt x="1264920" y="2059941"/>
                    <a:pt x="1263650" y="2061210"/>
                    <a:pt x="1262380" y="2063750"/>
                  </a:cubicBezTo>
                  <a:cubicBezTo>
                    <a:pt x="1261110" y="2066290"/>
                    <a:pt x="1261110" y="2068830"/>
                    <a:pt x="1258570" y="2070100"/>
                  </a:cubicBezTo>
                  <a:cubicBezTo>
                    <a:pt x="1256030" y="2071371"/>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1"/>
                  </a:lnTo>
                  <a:lnTo>
                    <a:pt x="1259840" y="2077721"/>
                  </a:lnTo>
                  <a:cubicBezTo>
                    <a:pt x="1262380" y="2071371"/>
                    <a:pt x="1270000" y="2073910"/>
                    <a:pt x="1273810" y="2070100"/>
                  </a:cubicBezTo>
                  <a:lnTo>
                    <a:pt x="1276350" y="2070100"/>
                  </a:lnTo>
                  <a:lnTo>
                    <a:pt x="1272540" y="2073910"/>
                  </a:lnTo>
                  <a:cubicBezTo>
                    <a:pt x="1273810" y="2075181"/>
                    <a:pt x="1275080" y="2075181"/>
                    <a:pt x="1276350" y="2076450"/>
                  </a:cubicBezTo>
                  <a:cubicBezTo>
                    <a:pt x="1277620" y="2077720"/>
                    <a:pt x="1278890" y="2077721"/>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1"/>
                    <a:pt x="1330960" y="2071371"/>
                    <a:pt x="1333500" y="2076450"/>
                  </a:cubicBezTo>
                  <a:cubicBezTo>
                    <a:pt x="1333500" y="2076450"/>
                    <a:pt x="1334770" y="2077721"/>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1"/>
                    <a:pt x="1416050" y="2094231"/>
                    <a:pt x="1421130" y="2087881"/>
                  </a:cubicBezTo>
                  <a:cubicBezTo>
                    <a:pt x="1421130" y="2089151"/>
                    <a:pt x="1419860" y="2090421"/>
                    <a:pt x="1419860" y="2091691"/>
                  </a:cubicBezTo>
                  <a:cubicBezTo>
                    <a:pt x="1421130" y="2091691"/>
                    <a:pt x="1421130" y="2092961"/>
                    <a:pt x="1422400" y="2092961"/>
                  </a:cubicBezTo>
                  <a:cubicBezTo>
                    <a:pt x="1424940" y="2094231"/>
                    <a:pt x="1432560" y="2095501"/>
                    <a:pt x="1433830" y="2092961"/>
                  </a:cubicBezTo>
                  <a:cubicBezTo>
                    <a:pt x="1435100" y="2089151"/>
                    <a:pt x="1437640" y="2090421"/>
                    <a:pt x="1438910" y="2090421"/>
                  </a:cubicBezTo>
                  <a:cubicBezTo>
                    <a:pt x="1440180" y="2091691"/>
                    <a:pt x="1440180" y="2094231"/>
                    <a:pt x="1441450" y="2096771"/>
                  </a:cubicBezTo>
                  <a:lnTo>
                    <a:pt x="1441450" y="2087881"/>
                  </a:lnTo>
                  <a:cubicBezTo>
                    <a:pt x="1443990" y="2090421"/>
                    <a:pt x="1445260" y="2091691"/>
                    <a:pt x="1446530" y="2094231"/>
                  </a:cubicBezTo>
                  <a:cubicBezTo>
                    <a:pt x="1447800" y="2095501"/>
                    <a:pt x="1447800" y="2096771"/>
                    <a:pt x="1447800" y="2098041"/>
                  </a:cubicBezTo>
                  <a:cubicBezTo>
                    <a:pt x="1446530" y="2098041"/>
                    <a:pt x="1445260" y="2098041"/>
                    <a:pt x="1443990" y="2099311"/>
                  </a:cubicBezTo>
                  <a:lnTo>
                    <a:pt x="1440180" y="2099311"/>
                  </a:lnTo>
                  <a:cubicBezTo>
                    <a:pt x="1443990" y="2101851"/>
                    <a:pt x="1442720" y="2108201"/>
                    <a:pt x="1447800" y="2105661"/>
                  </a:cubicBezTo>
                  <a:cubicBezTo>
                    <a:pt x="1449070" y="2104391"/>
                    <a:pt x="1450340" y="2101851"/>
                    <a:pt x="1451610" y="2100581"/>
                  </a:cubicBezTo>
                  <a:cubicBezTo>
                    <a:pt x="1451610" y="2101851"/>
                    <a:pt x="1452880" y="2104391"/>
                    <a:pt x="1452880" y="2105661"/>
                  </a:cubicBezTo>
                  <a:cubicBezTo>
                    <a:pt x="1454150" y="2105661"/>
                    <a:pt x="1455420" y="2105661"/>
                    <a:pt x="1456690" y="2106931"/>
                  </a:cubicBezTo>
                  <a:cubicBezTo>
                    <a:pt x="1459230" y="2110741"/>
                    <a:pt x="1463040" y="2109471"/>
                    <a:pt x="1466850" y="2110741"/>
                  </a:cubicBezTo>
                  <a:cubicBezTo>
                    <a:pt x="1469390" y="2110741"/>
                    <a:pt x="1470660" y="2113281"/>
                    <a:pt x="1471930" y="2114551"/>
                  </a:cubicBezTo>
                  <a:cubicBezTo>
                    <a:pt x="1473200" y="2117091"/>
                    <a:pt x="1474470" y="2119631"/>
                    <a:pt x="1478280" y="2119631"/>
                  </a:cubicBezTo>
                  <a:cubicBezTo>
                    <a:pt x="1480820" y="2119631"/>
                    <a:pt x="1483360" y="2122171"/>
                    <a:pt x="1485900" y="2124711"/>
                  </a:cubicBezTo>
                  <a:cubicBezTo>
                    <a:pt x="1489710" y="2127251"/>
                    <a:pt x="1493520" y="2132331"/>
                    <a:pt x="1497330" y="2134871"/>
                  </a:cubicBezTo>
                  <a:cubicBezTo>
                    <a:pt x="1503680" y="2138681"/>
                    <a:pt x="1510030" y="2143761"/>
                    <a:pt x="1517650" y="2142491"/>
                  </a:cubicBezTo>
                  <a:cubicBezTo>
                    <a:pt x="1521460" y="2142491"/>
                    <a:pt x="1525270" y="2145031"/>
                    <a:pt x="1529080" y="2145031"/>
                  </a:cubicBezTo>
                  <a:cubicBezTo>
                    <a:pt x="1532890" y="2145031"/>
                    <a:pt x="1537970" y="2145031"/>
                    <a:pt x="1543050" y="2143761"/>
                  </a:cubicBezTo>
                  <a:cubicBezTo>
                    <a:pt x="1543050" y="2147571"/>
                    <a:pt x="1543050" y="2148841"/>
                    <a:pt x="1546860" y="2148841"/>
                  </a:cubicBezTo>
                  <a:cubicBezTo>
                    <a:pt x="1549400" y="2148841"/>
                    <a:pt x="1551940" y="2148841"/>
                    <a:pt x="1554480" y="2150111"/>
                  </a:cubicBezTo>
                  <a:cubicBezTo>
                    <a:pt x="1562100" y="2150111"/>
                    <a:pt x="1568450" y="2153921"/>
                    <a:pt x="1576070" y="2152651"/>
                  </a:cubicBezTo>
                  <a:cubicBezTo>
                    <a:pt x="1578610" y="2152651"/>
                    <a:pt x="1581150" y="2153921"/>
                    <a:pt x="1583690" y="2155191"/>
                  </a:cubicBezTo>
                  <a:cubicBezTo>
                    <a:pt x="1591310" y="2157731"/>
                    <a:pt x="1596390" y="2164081"/>
                    <a:pt x="1605280" y="2162811"/>
                  </a:cubicBezTo>
                  <a:cubicBezTo>
                    <a:pt x="1606550" y="2162811"/>
                    <a:pt x="1609090" y="2162811"/>
                    <a:pt x="1610360" y="2164081"/>
                  </a:cubicBezTo>
                  <a:cubicBezTo>
                    <a:pt x="1612900" y="2166621"/>
                    <a:pt x="1614170" y="2165351"/>
                    <a:pt x="1615440" y="2164081"/>
                  </a:cubicBezTo>
                  <a:cubicBezTo>
                    <a:pt x="1617980" y="2162811"/>
                    <a:pt x="1620520" y="2161541"/>
                    <a:pt x="1621790" y="2162811"/>
                  </a:cubicBezTo>
                  <a:cubicBezTo>
                    <a:pt x="1626870" y="2164081"/>
                    <a:pt x="1633220" y="2165351"/>
                    <a:pt x="1638300" y="2166621"/>
                  </a:cubicBezTo>
                  <a:lnTo>
                    <a:pt x="1643380" y="2166621"/>
                  </a:lnTo>
                  <a:cubicBezTo>
                    <a:pt x="1647190" y="2165351"/>
                    <a:pt x="1652270" y="2164081"/>
                    <a:pt x="1656080" y="2164081"/>
                  </a:cubicBezTo>
                  <a:cubicBezTo>
                    <a:pt x="1662430" y="2162811"/>
                    <a:pt x="1668780" y="2162811"/>
                    <a:pt x="1675130" y="2162811"/>
                  </a:cubicBezTo>
                  <a:lnTo>
                    <a:pt x="1677670" y="2162811"/>
                  </a:lnTo>
                  <a:cubicBezTo>
                    <a:pt x="1686560" y="2160271"/>
                    <a:pt x="1696720" y="2157731"/>
                    <a:pt x="1705610" y="2155191"/>
                  </a:cubicBezTo>
                  <a:cubicBezTo>
                    <a:pt x="1711960" y="2153921"/>
                    <a:pt x="1718310" y="2152651"/>
                    <a:pt x="1725930" y="2151381"/>
                  </a:cubicBezTo>
                  <a:cubicBezTo>
                    <a:pt x="1733550" y="2150111"/>
                    <a:pt x="1739900" y="2147571"/>
                    <a:pt x="1747520" y="2146301"/>
                  </a:cubicBezTo>
                  <a:cubicBezTo>
                    <a:pt x="1750060" y="2146301"/>
                    <a:pt x="1752600" y="2146301"/>
                    <a:pt x="1756410" y="2145031"/>
                  </a:cubicBezTo>
                  <a:cubicBezTo>
                    <a:pt x="1766570" y="2143761"/>
                    <a:pt x="1776730" y="2139951"/>
                    <a:pt x="1786889" y="2145031"/>
                  </a:cubicBezTo>
                  <a:lnTo>
                    <a:pt x="1802129" y="2148841"/>
                  </a:lnTo>
                  <a:cubicBezTo>
                    <a:pt x="1808479" y="2150111"/>
                    <a:pt x="1813559" y="2153921"/>
                    <a:pt x="1819909" y="2153921"/>
                  </a:cubicBezTo>
                  <a:cubicBezTo>
                    <a:pt x="1821179" y="2153921"/>
                    <a:pt x="1823719" y="2155191"/>
                    <a:pt x="1824989" y="2155191"/>
                  </a:cubicBezTo>
                  <a:cubicBezTo>
                    <a:pt x="1832609" y="2157731"/>
                    <a:pt x="1838959" y="2164081"/>
                    <a:pt x="1847849" y="2161541"/>
                  </a:cubicBezTo>
                  <a:cubicBezTo>
                    <a:pt x="1851659" y="2160271"/>
                    <a:pt x="1858009" y="2162811"/>
                    <a:pt x="1861819" y="2164081"/>
                  </a:cubicBezTo>
                  <a:cubicBezTo>
                    <a:pt x="1865629" y="2165351"/>
                    <a:pt x="1869439" y="2165351"/>
                    <a:pt x="1873249" y="2166621"/>
                  </a:cubicBezTo>
                  <a:lnTo>
                    <a:pt x="1873249" y="2169161"/>
                  </a:lnTo>
                  <a:cubicBezTo>
                    <a:pt x="1880869" y="2169161"/>
                    <a:pt x="1888489" y="2170431"/>
                    <a:pt x="1896109" y="2166621"/>
                  </a:cubicBezTo>
                  <a:cubicBezTo>
                    <a:pt x="1898649" y="2165351"/>
                    <a:pt x="1899919" y="2164081"/>
                    <a:pt x="1902459" y="2164081"/>
                  </a:cubicBezTo>
                  <a:cubicBezTo>
                    <a:pt x="1907539" y="2162811"/>
                    <a:pt x="1913889" y="2162811"/>
                    <a:pt x="1918969" y="2165351"/>
                  </a:cubicBezTo>
                  <a:cubicBezTo>
                    <a:pt x="1922779" y="2166621"/>
                    <a:pt x="1929129" y="2165351"/>
                    <a:pt x="1932939" y="2162811"/>
                  </a:cubicBezTo>
                  <a:cubicBezTo>
                    <a:pt x="1938019" y="2160271"/>
                    <a:pt x="1944369" y="2161541"/>
                    <a:pt x="1949450" y="2161541"/>
                  </a:cubicBezTo>
                  <a:cubicBezTo>
                    <a:pt x="1954530" y="2161541"/>
                    <a:pt x="1958339" y="2162811"/>
                    <a:pt x="1963420" y="2161541"/>
                  </a:cubicBezTo>
                  <a:cubicBezTo>
                    <a:pt x="1974850" y="2160271"/>
                    <a:pt x="1985010" y="2156461"/>
                    <a:pt x="1997710" y="2157731"/>
                  </a:cubicBezTo>
                  <a:cubicBezTo>
                    <a:pt x="2002789" y="2157731"/>
                    <a:pt x="2007870" y="2159001"/>
                    <a:pt x="2012950" y="2157731"/>
                  </a:cubicBezTo>
                  <a:cubicBezTo>
                    <a:pt x="2023110" y="2156461"/>
                    <a:pt x="2030729" y="2160271"/>
                    <a:pt x="2038350" y="2165351"/>
                  </a:cubicBezTo>
                  <a:cubicBezTo>
                    <a:pt x="2044700" y="2170431"/>
                    <a:pt x="2052320" y="2174241"/>
                    <a:pt x="2059939" y="2178051"/>
                  </a:cubicBezTo>
                  <a:cubicBezTo>
                    <a:pt x="2065019" y="2180591"/>
                    <a:pt x="2072639" y="2175511"/>
                    <a:pt x="2072639" y="2169161"/>
                  </a:cubicBezTo>
                  <a:lnTo>
                    <a:pt x="2072639" y="2157731"/>
                  </a:lnTo>
                  <a:cubicBezTo>
                    <a:pt x="2072639" y="2124711"/>
                    <a:pt x="2072639" y="2092961"/>
                    <a:pt x="2073910" y="2059941"/>
                  </a:cubicBezTo>
                  <a:cubicBezTo>
                    <a:pt x="2073910" y="2037081"/>
                    <a:pt x="2075180" y="2014221"/>
                    <a:pt x="2075180" y="1990091"/>
                  </a:cubicBezTo>
                  <a:cubicBezTo>
                    <a:pt x="2075180" y="1964691"/>
                    <a:pt x="2073910" y="447041"/>
                    <a:pt x="2073910" y="421641"/>
                  </a:cubicBezTo>
                  <a:cubicBezTo>
                    <a:pt x="2081530" y="410211"/>
                    <a:pt x="2078989" y="401321"/>
                    <a:pt x="2085339" y="394971"/>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5"/>
              <a:stretch>
                <a:fillRect l="-29153" r="-29153"/>
              </a:stretch>
            </a:blipFill>
          </p:spPr>
        </p:sp>
      </p:grpSp>
      <p:sp>
        <p:nvSpPr>
          <p:cNvPr id="5" name="Freeform 5"/>
          <p:cNvSpPr/>
          <p:nvPr/>
        </p:nvSpPr>
        <p:spPr>
          <a:xfrm>
            <a:off x="1374590" y="1463706"/>
            <a:ext cx="4357618" cy="982643"/>
          </a:xfrm>
          <a:custGeom>
            <a:avLst/>
            <a:gdLst/>
            <a:ahLst/>
            <a:cxnLst/>
            <a:rect l="l" t="t" r="r" b="b"/>
            <a:pathLst>
              <a:path w="4357618" h="982643">
                <a:moveTo>
                  <a:pt x="0" y="0"/>
                </a:moveTo>
                <a:lnTo>
                  <a:pt x="4357618" y="0"/>
                </a:lnTo>
                <a:lnTo>
                  <a:pt x="4357618" y="982643"/>
                </a:lnTo>
                <a:lnTo>
                  <a:pt x="0" y="982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1773754" y="1945502"/>
            <a:ext cx="6382929" cy="1718296"/>
          </a:xfrm>
          <a:prstGeom prst="rect">
            <a:avLst/>
          </a:prstGeom>
        </p:spPr>
        <p:txBody>
          <a:bodyPr lIns="0" tIns="0" rIns="0" bIns="0" rtlCol="0" anchor="t">
            <a:spAutoFit/>
          </a:bodyPr>
          <a:lstStyle/>
          <a:p>
            <a:pPr>
              <a:lnSpc>
                <a:spcPts val="6718"/>
              </a:lnSpc>
            </a:pPr>
            <a:r>
              <a:rPr lang="en-US" sz="5998">
                <a:solidFill>
                  <a:srgbClr val="000000"/>
                </a:solidFill>
                <a:latin typeface="Lilita One"/>
              </a:rPr>
              <a:t>BROADCAST VS. PRINT</a:t>
            </a:r>
          </a:p>
        </p:txBody>
      </p:sp>
      <p:sp>
        <p:nvSpPr>
          <p:cNvPr id="7" name="TextBox 7"/>
          <p:cNvSpPr txBox="1"/>
          <p:nvPr/>
        </p:nvSpPr>
        <p:spPr>
          <a:xfrm>
            <a:off x="1773754" y="4608112"/>
            <a:ext cx="5338545" cy="1243965"/>
          </a:xfrm>
          <a:prstGeom prst="rect">
            <a:avLst/>
          </a:prstGeom>
        </p:spPr>
        <p:txBody>
          <a:bodyPr lIns="0" tIns="0" rIns="0" bIns="0" rtlCol="0" anchor="t">
            <a:spAutoFit/>
          </a:bodyPr>
          <a:lstStyle/>
          <a:p>
            <a:pPr>
              <a:lnSpc>
                <a:spcPts val="3360"/>
              </a:lnSpc>
            </a:pPr>
            <a:r>
              <a:rPr lang="en-US" sz="2400">
                <a:solidFill>
                  <a:srgbClr val="000000"/>
                </a:solidFill>
                <a:latin typeface="PT Sans"/>
              </a:rPr>
              <a:t>TV news stations want heavy-hitting, entertaining stories. Advocacy events/stories can work well. </a:t>
            </a:r>
          </a:p>
        </p:txBody>
      </p:sp>
      <p:sp>
        <p:nvSpPr>
          <p:cNvPr id="8" name="TextBox 8"/>
          <p:cNvSpPr txBox="1"/>
          <p:nvPr/>
        </p:nvSpPr>
        <p:spPr>
          <a:xfrm>
            <a:off x="1773754" y="4107732"/>
            <a:ext cx="3387579" cy="490855"/>
          </a:xfrm>
          <a:prstGeom prst="rect">
            <a:avLst/>
          </a:prstGeom>
        </p:spPr>
        <p:txBody>
          <a:bodyPr lIns="0" tIns="0" rIns="0" bIns="0" rtlCol="0" anchor="t">
            <a:spAutoFit/>
          </a:bodyPr>
          <a:lstStyle/>
          <a:p>
            <a:pPr>
              <a:lnSpc>
                <a:spcPts val="3919"/>
              </a:lnSpc>
            </a:pPr>
            <a:r>
              <a:rPr lang="en-US" sz="2799">
                <a:solidFill>
                  <a:srgbClr val="3976A1"/>
                </a:solidFill>
                <a:latin typeface="Lilita One Bold"/>
              </a:rPr>
              <a:t>BROADCAST</a:t>
            </a:r>
          </a:p>
        </p:txBody>
      </p:sp>
      <p:sp>
        <p:nvSpPr>
          <p:cNvPr id="9" name="TextBox 9"/>
          <p:cNvSpPr txBox="1"/>
          <p:nvPr/>
        </p:nvSpPr>
        <p:spPr>
          <a:xfrm>
            <a:off x="1773754" y="6663950"/>
            <a:ext cx="5338545" cy="1663065"/>
          </a:xfrm>
          <a:prstGeom prst="rect">
            <a:avLst/>
          </a:prstGeom>
        </p:spPr>
        <p:txBody>
          <a:bodyPr lIns="0" tIns="0" rIns="0" bIns="0" rtlCol="0" anchor="t">
            <a:spAutoFit/>
          </a:bodyPr>
          <a:lstStyle/>
          <a:p>
            <a:pPr>
              <a:lnSpc>
                <a:spcPts val="3360"/>
              </a:lnSpc>
            </a:pPr>
            <a:r>
              <a:rPr lang="en-US" sz="2400">
                <a:solidFill>
                  <a:srgbClr val="000000"/>
                </a:solidFill>
                <a:latin typeface="PT Sans"/>
              </a:rPr>
              <a:t>Newspapers want community coverage from all angles. You might ask about writing a column for the faith/religion section among other things you send.</a:t>
            </a:r>
          </a:p>
        </p:txBody>
      </p:sp>
      <p:sp>
        <p:nvSpPr>
          <p:cNvPr id="10" name="TextBox 10"/>
          <p:cNvSpPr txBox="1"/>
          <p:nvPr/>
        </p:nvSpPr>
        <p:spPr>
          <a:xfrm>
            <a:off x="1773754" y="6163570"/>
            <a:ext cx="3387579" cy="490855"/>
          </a:xfrm>
          <a:prstGeom prst="rect">
            <a:avLst/>
          </a:prstGeom>
        </p:spPr>
        <p:txBody>
          <a:bodyPr lIns="0" tIns="0" rIns="0" bIns="0" rtlCol="0" anchor="t">
            <a:spAutoFit/>
          </a:bodyPr>
          <a:lstStyle/>
          <a:p>
            <a:pPr>
              <a:lnSpc>
                <a:spcPts val="3919"/>
              </a:lnSpc>
            </a:pPr>
            <a:r>
              <a:rPr lang="en-US" sz="2799">
                <a:solidFill>
                  <a:srgbClr val="3976A1"/>
                </a:solidFill>
                <a:latin typeface="Lilita One Bold"/>
              </a:rPr>
              <a:t>PRINT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998521" y="5943552"/>
            <a:ext cx="9188937" cy="3204642"/>
          </a:xfrm>
          <a:custGeom>
            <a:avLst/>
            <a:gdLst/>
            <a:ahLst/>
            <a:cxnLst/>
            <a:rect l="l" t="t" r="r" b="b"/>
            <a:pathLst>
              <a:path w="9188937" h="3204642">
                <a:moveTo>
                  <a:pt x="9188937" y="0"/>
                </a:moveTo>
                <a:lnTo>
                  <a:pt x="0" y="0"/>
                </a:lnTo>
                <a:lnTo>
                  <a:pt x="0" y="3204642"/>
                </a:lnTo>
                <a:lnTo>
                  <a:pt x="9188937" y="3204642"/>
                </a:lnTo>
                <a:lnTo>
                  <a:pt x="9188937"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a:grpSpLocks noChangeAspect="1"/>
          </p:cNvGrpSpPr>
          <p:nvPr/>
        </p:nvGrpSpPr>
        <p:grpSpPr>
          <a:xfrm>
            <a:off x="0" y="5634121"/>
            <a:ext cx="18288000" cy="7867335"/>
            <a:chOff x="0" y="0"/>
            <a:chExt cx="6340094" cy="2727452"/>
          </a:xfrm>
        </p:grpSpPr>
        <p:sp>
          <p:nvSpPr>
            <p:cNvPr id="4" name="Freeform 4"/>
            <p:cNvSpPr/>
            <p:nvPr/>
          </p:nvSpPr>
          <p:spPr>
            <a:xfrm>
              <a:off x="-11937" y="-127"/>
              <a:ext cx="6405754" cy="2810129"/>
            </a:xfrm>
            <a:custGeom>
              <a:avLst/>
              <a:gdLst/>
              <a:ahLst/>
              <a:cxnLst/>
              <a:rect l="l" t="t" r="r" b="b"/>
              <a:pathLst>
                <a:path w="6405754" h="2810129">
                  <a:moveTo>
                    <a:pt x="6344538" y="2579370"/>
                  </a:moveTo>
                  <a:cubicBezTo>
                    <a:pt x="6225031" y="2610739"/>
                    <a:pt x="6134988" y="2542032"/>
                    <a:pt x="6031483" y="2579370"/>
                  </a:cubicBezTo>
                  <a:cubicBezTo>
                    <a:pt x="5947917" y="2622296"/>
                    <a:pt x="5774181" y="2581783"/>
                    <a:pt x="5662675" y="2716657"/>
                  </a:cubicBezTo>
                  <a:cubicBezTo>
                    <a:pt x="5609589" y="2650998"/>
                    <a:pt x="5529706" y="2747137"/>
                    <a:pt x="5288279" y="2713736"/>
                  </a:cubicBezTo>
                  <a:cubicBezTo>
                    <a:pt x="5287390" y="2762504"/>
                    <a:pt x="5234050" y="2660269"/>
                    <a:pt x="5208142" y="2710688"/>
                  </a:cubicBezTo>
                  <a:cubicBezTo>
                    <a:pt x="5181091" y="2724785"/>
                    <a:pt x="5202173" y="2729611"/>
                    <a:pt x="5169407" y="2681097"/>
                  </a:cubicBezTo>
                  <a:cubicBezTo>
                    <a:pt x="5152008" y="2710307"/>
                    <a:pt x="5136514" y="2744724"/>
                    <a:pt x="5061203" y="2718054"/>
                  </a:cubicBezTo>
                  <a:cubicBezTo>
                    <a:pt x="4888991" y="2675255"/>
                    <a:pt x="5005069" y="2555748"/>
                    <a:pt x="4741417" y="2711958"/>
                  </a:cubicBezTo>
                  <a:cubicBezTo>
                    <a:pt x="4690363" y="2773934"/>
                    <a:pt x="4576698" y="2529332"/>
                    <a:pt x="4518151" y="2727706"/>
                  </a:cubicBezTo>
                  <a:cubicBezTo>
                    <a:pt x="4495926" y="2703703"/>
                    <a:pt x="4502276" y="2678176"/>
                    <a:pt x="4434712" y="2724404"/>
                  </a:cubicBezTo>
                  <a:cubicBezTo>
                    <a:pt x="4353051" y="2583688"/>
                    <a:pt x="4388992" y="2810129"/>
                    <a:pt x="4229735" y="2630678"/>
                  </a:cubicBezTo>
                  <a:cubicBezTo>
                    <a:pt x="4124325" y="2733167"/>
                    <a:pt x="4142231"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9" y="40259"/>
                  </a:cubicBezTo>
                  <a:cubicBezTo>
                    <a:pt x="5680584" y="41783"/>
                    <a:pt x="5709159" y="123444"/>
                    <a:pt x="5803647" y="65024"/>
                  </a:cubicBezTo>
                  <a:cubicBezTo>
                    <a:pt x="5848732" y="93726"/>
                    <a:pt x="6070093" y="63373"/>
                    <a:pt x="6161279" y="0"/>
                  </a:cubicBezTo>
                  <a:cubicBezTo>
                    <a:pt x="6182742" y="2413"/>
                    <a:pt x="6292978" y="50419"/>
                    <a:pt x="6313425" y="7874"/>
                  </a:cubicBezTo>
                  <a:cubicBezTo>
                    <a:pt x="6405754" y="480187"/>
                    <a:pt x="6289676" y="967359"/>
                    <a:pt x="6351906" y="1457198"/>
                  </a:cubicBezTo>
                  <a:cubicBezTo>
                    <a:pt x="6322440" y="1836928"/>
                    <a:pt x="6344284" y="2161159"/>
                    <a:pt x="6344538" y="2579370"/>
                  </a:cubicBezTo>
                  <a:close/>
                </a:path>
              </a:pathLst>
            </a:custGeom>
            <a:blipFill>
              <a:blip r:embed="rId5"/>
              <a:stretch>
                <a:fillRect t="-7817" b="-7817"/>
              </a:stretch>
            </a:blipFill>
          </p:spPr>
        </p:sp>
      </p:grpSp>
      <p:sp>
        <p:nvSpPr>
          <p:cNvPr id="5" name="Freeform 5"/>
          <p:cNvSpPr/>
          <p:nvPr/>
        </p:nvSpPr>
        <p:spPr>
          <a:xfrm>
            <a:off x="1028700" y="593911"/>
            <a:ext cx="4534304" cy="1022486"/>
          </a:xfrm>
          <a:custGeom>
            <a:avLst/>
            <a:gdLst/>
            <a:ahLst/>
            <a:cxnLst/>
            <a:rect l="l" t="t" r="r" b="b"/>
            <a:pathLst>
              <a:path w="4534304" h="1022486">
                <a:moveTo>
                  <a:pt x="0" y="0"/>
                </a:moveTo>
                <a:lnTo>
                  <a:pt x="4534304" y="0"/>
                </a:lnTo>
                <a:lnTo>
                  <a:pt x="4534304" y="1022486"/>
                </a:lnTo>
                <a:lnTo>
                  <a:pt x="0" y="10224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1342503" y="1136388"/>
            <a:ext cx="7561903" cy="1718296"/>
          </a:xfrm>
          <a:prstGeom prst="rect">
            <a:avLst/>
          </a:prstGeom>
        </p:spPr>
        <p:txBody>
          <a:bodyPr lIns="0" tIns="0" rIns="0" bIns="0" rtlCol="0" anchor="t">
            <a:spAutoFit/>
          </a:bodyPr>
          <a:lstStyle/>
          <a:p>
            <a:pPr>
              <a:lnSpc>
                <a:spcPts val="6718"/>
              </a:lnSpc>
            </a:pPr>
            <a:r>
              <a:rPr lang="en-US" sz="5998">
                <a:solidFill>
                  <a:srgbClr val="000000"/>
                </a:solidFill>
                <a:latin typeface="Lilita One"/>
              </a:rPr>
              <a:t>WRITING A </a:t>
            </a:r>
          </a:p>
          <a:p>
            <a:pPr>
              <a:lnSpc>
                <a:spcPts val="6718"/>
              </a:lnSpc>
            </a:pPr>
            <a:r>
              <a:rPr lang="en-US" sz="5998">
                <a:solidFill>
                  <a:srgbClr val="000000"/>
                </a:solidFill>
                <a:latin typeface="Lilita One"/>
              </a:rPr>
              <a:t>PRESS RELEASE</a:t>
            </a:r>
          </a:p>
        </p:txBody>
      </p:sp>
      <p:sp>
        <p:nvSpPr>
          <p:cNvPr id="7" name="TextBox 7"/>
          <p:cNvSpPr txBox="1"/>
          <p:nvPr/>
        </p:nvSpPr>
        <p:spPr>
          <a:xfrm>
            <a:off x="8190416" y="1667148"/>
            <a:ext cx="8984000" cy="3620508"/>
          </a:xfrm>
          <a:prstGeom prst="rect">
            <a:avLst/>
          </a:prstGeom>
        </p:spPr>
        <p:txBody>
          <a:bodyPr lIns="0" tIns="0" rIns="0" bIns="0" rtlCol="0" anchor="t">
            <a:spAutoFit/>
          </a:bodyPr>
          <a:lstStyle/>
          <a:p>
            <a:pPr marL="634313" lvl="1" indent="-317156">
              <a:lnSpc>
                <a:spcPts val="4113"/>
              </a:lnSpc>
              <a:buFont typeface="Arial"/>
              <a:buChar char="•"/>
            </a:pPr>
            <a:r>
              <a:rPr lang="en-US" sz="2937">
                <a:solidFill>
                  <a:srgbClr val="000000"/>
                </a:solidFill>
                <a:latin typeface="PT Sans"/>
              </a:rPr>
              <a:t>Create a catchy headline and informative subhead.</a:t>
            </a:r>
          </a:p>
          <a:p>
            <a:pPr marL="634313" lvl="1" indent="-317156">
              <a:lnSpc>
                <a:spcPts val="4113"/>
              </a:lnSpc>
              <a:buFont typeface="Arial"/>
              <a:buChar char="•"/>
            </a:pPr>
            <a:r>
              <a:rPr lang="en-US" sz="2937">
                <a:solidFill>
                  <a:srgbClr val="000000"/>
                </a:solidFill>
                <a:latin typeface="PT Sans"/>
              </a:rPr>
              <a:t>Draft a compelling lede. </a:t>
            </a:r>
          </a:p>
          <a:p>
            <a:pPr marL="634313" lvl="1" indent="-317156">
              <a:lnSpc>
                <a:spcPts val="4113"/>
              </a:lnSpc>
              <a:buFont typeface="Arial"/>
              <a:buChar char="•"/>
            </a:pPr>
            <a:r>
              <a:rPr lang="en-US" sz="2937">
                <a:solidFill>
                  <a:srgbClr val="000000"/>
                </a:solidFill>
                <a:latin typeface="PT Sans"/>
              </a:rPr>
              <a:t>Include actual quotes by actual church officials.</a:t>
            </a:r>
          </a:p>
          <a:p>
            <a:pPr marL="1268625" lvl="2" indent="-422875">
              <a:lnSpc>
                <a:spcPts val="4113"/>
              </a:lnSpc>
              <a:buFont typeface="Arial"/>
              <a:buChar char="⚬"/>
            </a:pPr>
            <a:r>
              <a:rPr lang="en-US" sz="2937">
                <a:solidFill>
                  <a:srgbClr val="000000"/>
                </a:solidFill>
                <a:latin typeface="PT Sans"/>
              </a:rPr>
              <a:t>Write the quotes yourself so they fit where you need them and get them approved by the speaker. This can be a quote about why it's an exciting/important/relevant thing.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67820" y="1559247"/>
            <a:ext cx="10391480" cy="7277057"/>
          </a:xfrm>
          <a:prstGeom prst="rect">
            <a:avLst/>
          </a:prstGeom>
        </p:spPr>
        <p:txBody>
          <a:bodyPr lIns="0" tIns="0" rIns="0" bIns="0" rtlCol="0" anchor="t">
            <a:spAutoFit/>
          </a:bodyPr>
          <a:lstStyle/>
          <a:p>
            <a:pPr marL="587191" lvl="1" indent="-293595">
              <a:lnSpc>
                <a:spcPts val="3807"/>
              </a:lnSpc>
              <a:buFont typeface="Arial"/>
              <a:buChar char="•"/>
            </a:pPr>
            <a:r>
              <a:rPr lang="en-US" sz="2719" dirty="0">
                <a:solidFill>
                  <a:srgbClr val="000000"/>
                </a:solidFill>
                <a:latin typeface="PT Sans"/>
              </a:rPr>
              <a:t>Compose a tight nut graph (everything distilled in a nutshell). </a:t>
            </a:r>
          </a:p>
          <a:p>
            <a:pPr marL="587191" lvl="1" indent="-293595">
              <a:lnSpc>
                <a:spcPts val="3807"/>
              </a:lnSpc>
              <a:buFont typeface="Arial"/>
              <a:buChar char="•"/>
            </a:pPr>
            <a:r>
              <a:rPr lang="en-US" sz="2719" dirty="0">
                <a:solidFill>
                  <a:srgbClr val="000000"/>
                </a:solidFill>
                <a:latin typeface="PT Sans"/>
              </a:rPr>
              <a:t>Inverted pyramid</a:t>
            </a:r>
          </a:p>
          <a:p>
            <a:pPr marL="587191" lvl="1" indent="-293595">
              <a:lnSpc>
                <a:spcPts val="3807"/>
              </a:lnSpc>
              <a:buFont typeface="Arial"/>
              <a:buChar char="•"/>
            </a:pPr>
            <a:r>
              <a:rPr lang="en-US" sz="2719" dirty="0">
                <a:solidFill>
                  <a:srgbClr val="000000"/>
                </a:solidFill>
                <a:latin typeface="PT Sans"/>
              </a:rPr>
              <a:t> By paragraphs 3–4, if not sentence three or four, the reader should know everything necessary.</a:t>
            </a:r>
          </a:p>
          <a:p>
            <a:pPr marL="587191" lvl="1" indent="-293595">
              <a:lnSpc>
                <a:spcPts val="3807"/>
              </a:lnSpc>
              <a:buFont typeface="Arial"/>
              <a:buChar char="•"/>
            </a:pPr>
            <a:r>
              <a:rPr lang="en-US" sz="2719" dirty="0">
                <a:solidFill>
                  <a:srgbClr val="000000"/>
                </a:solidFill>
                <a:latin typeface="PT Sans"/>
              </a:rPr>
              <a:t> A good guide might be:</a:t>
            </a:r>
          </a:p>
          <a:p>
            <a:pPr marL="1174381" lvl="2" indent="-391460">
              <a:lnSpc>
                <a:spcPts val="3807"/>
              </a:lnSpc>
              <a:buFont typeface="Arial"/>
              <a:buChar char="⚬"/>
            </a:pPr>
            <a:r>
              <a:rPr lang="en-US" sz="2719" dirty="0">
                <a:solidFill>
                  <a:srgbClr val="000000"/>
                </a:solidFill>
                <a:latin typeface="PT Sans"/>
              </a:rPr>
              <a:t> </a:t>
            </a:r>
            <a:r>
              <a:rPr lang="en-US" sz="2719" dirty="0" err="1">
                <a:solidFill>
                  <a:srgbClr val="000000"/>
                </a:solidFill>
                <a:latin typeface="PT Sans"/>
              </a:rPr>
              <a:t>Lede</a:t>
            </a:r>
            <a:endParaRPr lang="en-US" sz="2719" dirty="0">
              <a:solidFill>
                <a:srgbClr val="000000"/>
              </a:solidFill>
              <a:latin typeface="PT Sans"/>
            </a:endParaRPr>
          </a:p>
          <a:p>
            <a:pPr marL="1174381" lvl="2" indent="-391460">
              <a:lnSpc>
                <a:spcPts val="3807"/>
              </a:lnSpc>
              <a:buFont typeface="Arial"/>
              <a:buChar char="⚬"/>
            </a:pPr>
            <a:r>
              <a:rPr lang="en-US" sz="2719" dirty="0">
                <a:solidFill>
                  <a:srgbClr val="000000"/>
                </a:solidFill>
                <a:latin typeface="PT Sans"/>
              </a:rPr>
              <a:t> Quote</a:t>
            </a:r>
          </a:p>
          <a:p>
            <a:pPr marL="1174381" lvl="2" indent="-391460">
              <a:lnSpc>
                <a:spcPts val="3807"/>
              </a:lnSpc>
              <a:buFont typeface="Arial"/>
              <a:buChar char="⚬"/>
            </a:pPr>
            <a:r>
              <a:rPr lang="en-US" sz="2719" dirty="0">
                <a:solidFill>
                  <a:srgbClr val="000000"/>
                </a:solidFill>
                <a:latin typeface="PT Sans"/>
              </a:rPr>
              <a:t> Nut </a:t>
            </a:r>
            <a:r>
              <a:rPr lang="en-US" sz="2719" dirty="0" err="1">
                <a:solidFill>
                  <a:srgbClr val="000000"/>
                </a:solidFill>
                <a:latin typeface="PT Sans"/>
              </a:rPr>
              <a:t>graf</a:t>
            </a:r>
            <a:r>
              <a:rPr lang="en-US" sz="2719" dirty="0">
                <a:solidFill>
                  <a:srgbClr val="000000"/>
                </a:solidFill>
                <a:latin typeface="PT Sans"/>
              </a:rPr>
              <a:t> (everything in a nutshell)</a:t>
            </a:r>
          </a:p>
          <a:p>
            <a:pPr marL="1174381" lvl="2" indent="-391460">
              <a:lnSpc>
                <a:spcPts val="3807"/>
              </a:lnSpc>
              <a:buFont typeface="Arial"/>
              <a:buChar char="⚬"/>
            </a:pPr>
            <a:r>
              <a:rPr lang="en-US" sz="2719" dirty="0">
                <a:solidFill>
                  <a:srgbClr val="000000"/>
                </a:solidFill>
                <a:latin typeface="PT Sans"/>
              </a:rPr>
              <a:t> Quote from official/rector</a:t>
            </a:r>
          </a:p>
          <a:p>
            <a:pPr>
              <a:lnSpc>
                <a:spcPts val="3807"/>
              </a:lnSpc>
            </a:pPr>
            <a:endParaRPr lang="en-US" sz="2719" dirty="0">
              <a:solidFill>
                <a:srgbClr val="000000"/>
              </a:solidFill>
              <a:latin typeface="PT Sans"/>
            </a:endParaRPr>
          </a:p>
          <a:p>
            <a:pPr marL="587191" lvl="1" indent="-293595">
              <a:lnSpc>
                <a:spcPts val="3807"/>
              </a:lnSpc>
              <a:buFont typeface="Arial"/>
              <a:buChar char="•"/>
            </a:pPr>
            <a:r>
              <a:rPr lang="en-US" sz="2719" dirty="0">
                <a:solidFill>
                  <a:srgbClr val="000000"/>
                </a:solidFill>
                <a:latin typeface="PT Sans"/>
              </a:rPr>
              <a:t>Include contact info for people in your organization for interviews.</a:t>
            </a:r>
          </a:p>
          <a:p>
            <a:pPr marL="587191" lvl="1" indent="-293595">
              <a:lnSpc>
                <a:spcPts val="3807"/>
              </a:lnSpc>
              <a:buFont typeface="Arial"/>
              <a:buChar char="•"/>
            </a:pPr>
            <a:r>
              <a:rPr lang="en-US" sz="2719" dirty="0">
                <a:solidFill>
                  <a:srgbClr val="000000"/>
                </a:solidFill>
                <a:latin typeface="PT Sans"/>
              </a:rPr>
              <a:t>If you have the skill, lay it out as a newspaper story so they can "see" it and more easily envision it in their own paper.</a:t>
            </a:r>
          </a:p>
          <a:p>
            <a:pPr marL="587191" lvl="1" indent="-293595">
              <a:lnSpc>
                <a:spcPts val="3807"/>
              </a:lnSpc>
              <a:buFont typeface="Arial"/>
              <a:buChar char="•"/>
            </a:pPr>
            <a:r>
              <a:rPr lang="en-US" sz="2719" dirty="0">
                <a:solidFill>
                  <a:srgbClr val="000000"/>
                </a:solidFill>
                <a:latin typeface="PT Sans"/>
              </a:rPr>
              <a:t>Always include dynamic art. No grip-and-grins.</a:t>
            </a:r>
          </a:p>
        </p:txBody>
      </p:sp>
      <p:sp>
        <p:nvSpPr>
          <p:cNvPr id="3" name="Freeform 3"/>
          <p:cNvSpPr/>
          <p:nvPr/>
        </p:nvSpPr>
        <p:spPr>
          <a:xfrm flipH="1">
            <a:off x="14726406" y="9131973"/>
            <a:ext cx="6623813" cy="2310055"/>
          </a:xfrm>
          <a:custGeom>
            <a:avLst/>
            <a:gdLst/>
            <a:ahLst/>
            <a:cxnLst/>
            <a:rect l="l" t="t" r="r" b="b"/>
            <a:pathLst>
              <a:path w="6623813" h="2310055">
                <a:moveTo>
                  <a:pt x="6623813" y="0"/>
                </a:moveTo>
                <a:lnTo>
                  <a:pt x="0" y="0"/>
                </a:lnTo>
                <a:lnTo>
                  <a:pt x="0" y="2310054"/>
                </a:lnTo>
                <a:lnTo>
                  <a:pt x="6623813" y="2310054"/>
                </a:lnTo>
                <a:lnTo>
                  <a:pt x="662381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45829" y="593911"/>
            <a:ext cx="4534304" cy="1022486"/>
          </a:xfrm>
          <a:custGeom>
            <a:avLst/>
            <a:gdLst/>
            <a:ahLst/>
            <a:cxnLst/>
            <a:rect l="l" t="t" r="r" b="b"/>
            <a:pathLst>
              <a:path w="4534304" h="1022486">
                <a:moveTo>
                  <a:pt x="0" y="0"/>
                </a:moveTo>
                <a:lnTo>
                  <a:pt x="4534304" y="0"/>
                </a:lnTo>
                <a:lnTo>
                  <a:pt x="4534304" y="1022486"/>
                </a:lnTo>
                <a:lnTo>
                  <a:pt x="0" y="1022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059632" y="1136388"/>
            <a:ext cx="7561903" cy="1718296"/>
          </a:xfrm>
          <a:prstGeom prst="rect">
            <a:avLst/>
          </a:prstGeom>
        </p:spPr>
        <p:txBody>
          <a:bodyPr lIns="0" tIns="0" rIns="0" bIns="0" rtlCol="0" anchor="t">
            <a:spAutoFit/>
          </a:bodyPr>
          <a:lstStyle/>
          <a:p>
            <a:pPr>
              <a:lnSpc>
                <a:spcPts val="6718"/>
              </a:lnSpc>
            </a:pPr>
            <a:r>
              <a:rPr lang="en-US" sz="5998" dirty="0">
                <a:solidFill>
                  <a:srgbClr val="000000"/>
                </a:solidFill>
                <a:latin typeface="Lilita One"/>
              </a:rPr>
              <a:t>WRITING A </a:t>
            </a:r>
          </a:p>
          <a:p>
            <a:pPr>
              <a:lnSpc>
                <a:spcPts val="6718"/>
              </a:lnSpc>
            </a:pPr>
            <a:r>
              <a:rPr lang="en-US" sz="5998" dirty="0">
                <a:solidFill>
                  <a:srgbClr val="000000"/>
                </a:solidFill>
                <a:latin typeface="Lilita One"/>
              </a:rPr>
              <a:t>PRESS RELEASE</a:t>
            </a:r>
          </a:p>
        </p:txBody>
      </p:sp>
      <p:sp>
        <p:nvSpPr>
          <p:cNvPr id="6" name="TextBox 6"/>
          <p:cNvSpPr txBox="1"/>
          <p:nvPr/>
        </p:nvSpPr>
        <p:spPr>
          <a:xfrm>
            <a:off x="457200" y="3397161"/>
            <a:ext cx="5770306" cy="2967607"/>
          </a:xfrm>
          <a:prstGeom prst="rect">
            <a:avLst/>
          </a:prstGeom>
        </p:spPr>
        <p:txBody>
          <a:bodyPr lIns="0" tIns="0" rIns="0" bIns="0" rtlCol="0" anchor="t">
            <a:spAutoFit/>
          </a:bodyPr>
          <a:lstStyle/>
          <a:p>
            <a:pPr algn="ctr">
              <a:lnSpc>
                <a:spcPts val="3919"/>
              </a:lnSpc>
            </a:pPr>
            <a:r>
              <a:rPr lang="en-US" sz="2799" dirty="0">
                <a:solidFill>
                  <a:srgbClr val="000000"/>
                </a:solidFill>
                <a:latin typeface="PT Sans Bold"/>
              </a:rPr>
              <a:t>Examples: </a:t>
            </a:r>
          </a:p>
          <a:p>
            <a:pPr algn="ctr">
              <a:lnSpc>
                <a:spcPts val="3919"/>
              </a:lnSpc>
            </a:pPr>
            <a:r>
              <a:rPr lang="en-US" sz="2799" dirty="0">
                <a:solidFill>
                  <a:srgbClr val="000000"/>
                </a:solidFill>
                <a:latin typeface="PT Sans Bold"/>
                <a:hlinkClick r:id="rId7"/>
              </a:rPr>
              <a:t>St. James Rector Call</a:t>
            </a:r>
            <a:endParaRPr lang="en-US" sz="2799" dirty="0">
              <a:solidFill>
                <a:srgbClr val="000000"/>
              </a:solidFill>
              <a:latin typeface="PT Sans Bold"/>
              <a:hlinkClick r:id="rId8"/>
            </a:endParaRPr>
          </a:p>
          <a:p>
            <a:pPr algn="ctr">
              <a:lnSpc>
                <a:spcPts val="3919"/>
              </a:lnSpc>
            </a:pPr>
            <a:endParaRPr lang="en-US" sz="2799" dirty="0">
              <a:solidFill>
                <a:srgbClr val="000000"/>
              </a:solidFill>
              <a:latin typeface="PT Sans Bold"/>
              <a:hlinkClick r:id="rId8"/>
            </a:endParaRPr>
          </a:p>
          <a:p>
            <a:pPr algn="ctr">
              <a:lnSpc>
                <a:spcPts val="3919"/>
              </a:lnSpc>
            </a:pPr>
            <a:r>
              <a:rPr lang="en-US" sz="2799" dirty="0">
                <a:solidFill>
                  <a:srgbClr val="000000"/>
                </a:solidFill>
                <a:latin typeface="PT Sans Bold"/>
                <a:hlinkClick r:id="rId8"/>
              </a:rPr>
              <a:t>Barrier Breakers: The Pilgrimage</a:t>
            </a:r>
            <a:endParaRPr lang="en-US" sz="2799" dirty="0">
              <a:solidFill>
                <a:srgbClr val="000000"/>
              </a:solidFill>
              <a:latin typeface="PT Sans Bold"/>
            </a:endParaRPr>
          </a:p>
          <a:p>
            <a:pPr algn="ctr">
              <a:lnSpc>
                <a:spcPts val="3919"/>
              </a:lnSpc>
            </a:pPr>
            <a:endParaRPr lang="en-US" sz="2799" dirty="0">
              <a:solidFill>
                <a:srgbClr val="000000"/>
              </a:solidFill>
              <a:latin typeface="PT Sans Bold"/>
            </a:endParaRPr>
          </a:p>
          <a:p>
            <a:pPr algn="ctr">
              <a:lnSpc>
                <a:spcPts val="3919"/>
              </a:lnSpc>
            </a:pPr>
            <a:r>
              <a:rPr lang="en-US" sz="2799" dirty="0">
                <a:solidFill>
                  <a:srgbClr val="000000"/>
                </a:solidFill>
                <a:latin typeface="PT Sans Bold"/>
                <a:hlinkClick r:id="rId9"/>
              </a:rPr>
              <a:t>Cold Mountain Music Festival</a:t>
            </a:r>
            <a:endParaRPr lang="en-US" sz="2799" dirty="0">
              <a:solidFill>
                <a:srgbClr val="000000"/>
              </a:solidFill>
              <a:latin typeface="PT Sans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799BC5-00C8-9237-4A2C-61AA852C40E6}"/>
              </a:ext>
            </a:extLst>
          </p:cNvPr>
          <p:cNvSpPr txBox="1"/>
          <p:nvPr/>
        </p:nvSpPr>
        <p:spPr>
          <a:xfrm>
            <a:off x="3962400" y="2626895"/>
            <a:ext cx="2590800" cy="523220"/>
          </a:xfrm>
          <a:prstGeom prst="rect">
            <a:avLst/>
          </a:prstGeom>
          <a:noFill/>
        </p:spPr>
        <p:txBody>
          <a:bodyPr wrap="square" rtlCol="0">
            <a:spAutoFit/>
          </a:bodyPr>
          <a:lstStyle/>
          <a:p>
            <a:r>
              <a:rPr lang="en-US" sz="2800" dirty="0">
                <a:latin typeface="ADLaM Display" panose="020F0502020204030204" pitchFamily="34" charset="0"/>
                <a:cs typeface="ADLaM Display" panose="020F0502020204030204" pitchFamily="34" charset="0"/>
              </a:rPr>
              <a:t>Grip and Grin</a:t>
            </a:r>
          </a:p>
        </p:txBody>
      </p:sp>
      <p:sp>
        <p:nvSpPr>
          <p:cNvPr id="3" name="TextBox 2">
            <a:extLst>
              <a:ext uri="{FF2B5EF4-FFF2-40B4-BE49-F238E27FC236}">
                <a16:creationId xmlns:a16="http://schemas.microsoft.com/office/drawing/2014/main" id="{F4F3D7F5-9601-E4D7-DDC1-2CCF77BD7D82}"/>
              </a:ext>
            </a:extLst>
          </p:cNvPr>
          <p:cNvSpPr txBox="1"/>
          <p:nvPr/>
        </p:nvSpPr>
        <p:spPr>
          <a:xfrm>
            <a:off x="12454689" y="2626895"/>
            <a:ext cx="2865521" cy="523220"/>
          </a:xfrm>
          <a:prstGeom prst="rect">
            <a:avLst/>
          </a:prstGeom>
          <a:noFill/>
        </p:spPr>
        <p:txBody>
          <a:bodyPr wrap="square" rtlCol="0">
            <a:spAutoFit/>
          </a:bodyPr>
          <a:lstStyle/>
          <a:p>
            <a:r>
              <a:rPr lang="en-US" sz="2800" dirty="0">
                <a:latin typeface="ADLaM Display" panose="02010000000000000000" pitchFamily="2" charset="77"/>
                <a:ea typeface="ADLaM Display" panose="02010000000000000000" pitchFamily="2" charset="77"/>
                <a:cs typeface="ADLaM Display" panose="02010000000000000000" pitchFamily="2" charset="77"/>
              </a:rPr>
              <a:t>Dynamic photo</a:t>
            </a:r>
          </a:p>
        </p:txBody>
      </p:sp>
      <p:pic>
        <p:nvPicPr>
          <p:cNvPr id="5" name="Picture 4" descr="A person playing a drum on a path&#10;&#10;Description automatically generated">
            <a:extLst>
              <a:ext uri="{FF2B5EF4-FFF2-40B4-BE49-F238E27FC236}">
                <a16:creationId xmlns:a16="http://schemas.microsoft.com/office/drawing/2014/main" id="{8DA0BDA7-CE57-537D-33B5-C3A405969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7600" y="3307682"/>
            <a:ext cx="5219700" cy="5219700"/>
          </a:xfrm>
          <a:prstGeom prst="rect">
            <a:avLst/>
          </a:prstGeom>
        </p:spPr>
      </p:pic>
      <p:pic>
        <p:nvPicPr>
          <p:cNvPr id="6" name="Picture 5" descr="A group of people standing together&#10;&#10;Description automatically generated">
            <a:extLst>
              <a:ext uri="{FF2B5EF4-FFF2-40B4-BE49-F238E27FC236}">
                <a16:creationId xmlns:a16="http://schemas.microsoft.com/office/drawing/2014/main" id="{C68C5106-D9E8-9093-FF81-1016991D2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345782"/>
            <a:ext cx="7772400" cy="5181600"/>
          </a:xfrm>
          <a:prstGeom prst="rect">
            <a:avLst/>
          </a:prstGeom>
        </p:spPr>
      </p:pic>
    </p:spTree>
    <p:extLst>
      <p:ext uri="{BB962C8B-B14F-4D97-AF65-F5344CB8AC3E}">
        <p14:creationId xmlns:p14="http://schemas.microsoft.com/office/powerpoint/2010/main" val="2865805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64333" y="7857472"/>
            <a:ext cx="11338850" cy="3458349"/>
          </a:xfrm>
          <a:custGeom>
            <a:avLst/>
            <a:gdLst/>
            <a:ahLst/>
            <a:cxnLst/>
            <a:rect l="l" t="t" r="r" b="b"/>
            <a:pathLst>
              <a:path w="11338850" h="3458349">
                <a:moveTo>
                  <a:pt x="0" y="0"/>
                </a:moveTo>
                <a:lnTo>
                  <a:pt x="11338850" y="0"/>
                </a:lnTo>
                <a:lnTo>
                  <a:pt x="11338850" y="3458349"/>
                </a:lnTo>
                <a:lnTo>
                  <a:pt x="0" y="34583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a:grpSpLocks noChangeAspect="1"/>
          </p:cNvGrpSpPr>
          <p:nvPr/>
        </p:nvGrpSpPr>
        <p:grpSpPr>
          <a:xfrm>
            <a:off x="0" y="0"/>
            <a:ext cx="8730574" cy="9258300"/>
            <a:chOff x="0" y="0"/>
            <a:chExt cx="18006060" cy="19094450"/>
          </a:xfrm>
        </p:grpSpPr>
        <p:sp>
          <p:nvSpPr>
            <p:cNvPr id="4" name="Freeform 4"/>
            <p:cNvSpPr/>
            <p:nvPr/>
          </p:nvSpPr>
          <p:spPr>
            <a:xfrm>
              <a:off x="0" y="0"/>
              <a:ext cx="18006061" cy="19094450"/>
            </a:xfrm>
            <a:custGeom>
              <a:avLst/>
              <a:gdLst/>
              <a:ahLst/>
              <a:cxnLst/>
              <a:rect l="l" t="t" r="r" b="b"/>
              <a:pathLst>
                <a:path w="18006061" h="19094450">
                  <a:moveTo>
                    <a:pt x="18006061" y="16098520"/>
                  </a:moveTo>
                  <a:cubicBezTo>
                    <a:pt x="11230610" y="18167350"/>
                    <a:pt x="4155440" y="18900139"/>
                    <a:pt x="0" y="19094450"/>
                  </a:cubicBezTo>
                  <a:lnTo>
                    <a:pt x="0" y="0"/>
                  </a:lnTo>
                  <a:lnTo>
                    <a:pt x="18006061" y="0"/>
                  </a:lnTo>
                </a:path>
              </a:pathLst>
            </a:custGeom>
            <a:blipFill>
              <a:blip r:embed="rId4"/>
              <a:stretch>
                <a:fillRect l="-33913" r="-25252"/>
              </a:stretch>
            </a:blipFill>
          </p:spPr>
        </p:sp>
      </p:grpSp>
      <p:sp>
        <p:nvSpPr>
          <p:cNvPr id="5" name="Freeform 5"/>
          <p:cNvSpPr/>
          <p:nvPr/>
        </p:nvSpPr>
        <p:spPr>
          <a:xfrm>
            <a:off x="10277733" y="1465997"/>
            <a:ext cx="4534304" cy="1022486"/>
          </a:xfrm>
          <a:custGeom>
            <a:avLst/>
            <a:gdLst/>
            <a:ahLst/>
            <a:cxnLst/>
            <a:rect l="l" t="t" r="r" b="b"/>
            <a:pathLst>
              <a:path w="4534304" h="1022486">
                <a:moveTo>
                  <a:pt x="0" y="0"/>
                </a:moveTo>
                <a:lnTo>
                  <a:pt x="4534304" y="0"/>
                </a:lnTo>
                <a:lnTo>
                  <a:pt x="4534304" y="1022486"/>
                </a:lnTo>
                <a:lnTo>
                  <a:pt x="0" y="1022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10299512" y="2015340"/>
            <a:ext cx="6483667" cy="1718296"/>
          </a:xfrm>
          <a:prstGeom prst="rect">
            <a:avLst/>
          </a:prstGeom>
        </p:spPr>
        <p:txBody>
          <a:bodyPr lIns="0" tIns="0" rIns="0" bIns="0" rtlCol="0" anchor="t">
            <a:spAutoFit/>
          </a:bodyPr>
          <a:lstStyle/>
          <a:p>
            <a:pPr>
              <a:lnSpc>
                <a:spcPts val="6718"/>
              </a:lnSpc>
            </a:pPr>
            <a:r>
              <a:rPr lang="en-US" sz="5998">
                <a:solidFill>
                  <a:srgbClr val="000000"/>
                </a:solidFill>
                <a:latin typeface="Lilita One"/>
              </a:rPr>
              <a:t>TALKING TO REPORTERS</a:t>
            </a:r>
          </a:p>
        </p:txBody>
      </p:sp>
      <p:sp>
        <p:nvSpPr>
          <p:cNvPr id="7" name="TextBox 7"/>
          <p:cNvSpPr txBox="1"/>
          <p:nvPr/>
        </p:nvSpPr>
        <p:spPr>
          <a:xfrm>
            <a:off x="10566557" y="4671333"/>
            <a:ext cx="5668288" cy="1243965"/>
          </a:xfrm>
          <a:prstGeom prst="rect">
            <a:avLst/>
          </a:prstGeom>
        </p:spPr>
        <p:txBody>
          <a:bodyPr lIns="0" tIns="0" rIns="0" bIns="0" rtlCol="0" anchor="t">
            <a:spAutoFit/>
          </a:bodyPr>
          <a:lstStyle/>
          <a:p>
            <a:pPr>
              <a:lnSpc>
                <a:spcPts val="3360"/>
              </a:lnSpc>
            </a:pPr>
            <a:r>
              <a:rPr lang="en-US" sz="2400">
                <a:solidFill>
                  <a:srgbClr val="000000"/>
                </a:solidFill>
                <a:latin typeface="PT Sans"/>
              </a:rPr>
              <a:t>Reporters are typically charismatic and friendly, but the reporter is not your friend. Be mindful of what you say to them. </a:t>
            </a:r>
          </a:p>
        </p:txBody>
      </p:sp>
      <p:sp>
        <p:nvSpPr>
          <p:cNvPr id="8" name="TextBox 8"/>
          <p:cNvSpPr txBox="1"/>
          <p:nvPr/>
        </p:nvSpPr>
        <p:spPr>
          <a:xfrm>
            <a:off x="10566557" y="4170953"/>
            <a:ext cx="3956656" cy="490855"/>
          </a:xfrm>
          <a:prstGeom prst="rect">
            <a:avLst/>
          </a:prstGeom>
        </p:spPr>
        <p:txBody>
          <a:bodyPr lIns="0" tIns="0" rIns="0" bIns="0" rtlCol="0" anchor="t">
            <a:spAutoFit/>
          </a:bodyPr>
          <a:lstStyle/>
          <a:p>
            <a:pPr>
              <a:lnSpc>
                <a:spcPts val="3919"/>
              </a:lnSpc>
            </a:pPr>
            <a:r>
              <a:rPr lang="en-US" sz="2799">
                <a:solidFill>
                  <a:srgbClr val="193759"/>
                </a:solidFill>
                <a:latin typeface="Lilita One Bold"/>
              </a:rPr>
              <a:t>SAY IT SMART</a:t>
            </a:r>
          </a:p>
        </p:txBody>
      </p:sp>
      <p:sp>
        <p:nvSpPr>
          <p:cNvPr id="9" name="TextBox 9"/>
          <p:cNvSpPr txBox="1"/>
          <p:nvPr/>
        </p:nvSpPr>
        <p:spPr>
          <a:xfrm>
            <a:off x="10456198" y="6485237"/>
            <a:ext cx="4670435" cy="490855"/>
          </a:xfrm>
          <a:prstGeom prst="rect">
            <a:avLst/>
          </a:prstGeom>
        </p:spPr>
        <p:txBody>
          <a:bodyPr lIns="0" tIns="0" rIns="0" bIns="0" rtlCol="0" anchor="t">
            <a:spAutoFit/>
          </a:bodyPr>
          <a:lstStyle/>
          <a:p>
            <a:pPr>
              <a:lnSpc>
                <a:spcPts val="3919"/>
              </a:lnSpc>
            </a:pPr>
            <a:r>
              <a:rPr lang="en-US" sz="2799">
                <a:solidFill>
                  <a:srgbClr val="3976A1"/>
                </a:solidFill>
                <a:latin typeface="Lilita One Bold"/>
              </a:rPr>
              <a:t>TIP</a:t>
            </a:r>
          </a:p>
        </p:txBody>
      </p:sp>
      <p:sp>
        <p:nvSpPr>
          <p:cNvPr id="10" name="TextBox 10"/>
          <p:cNvSpPr txBox="1"/>
          <p:nvPr/>
        </p:nvSpPr>
        <p:spPr>
          <a:xfrm>
            <a:off x="10142826" y="7017076"/>
            <a:ext cx="6640352" cy="1829435"/>
          </a:xfrm>
          <a:prstGeom prst="rect">
            <a:avLst/>
          </a:prstGeom>
        </p:spPr>
        <p:txBody>
          <a:bodyPr lIns="0" tIns="0" rIns="0" bIns="0" rtlCol="0" anchor="t">
            <a:spAutoFit/>
          </a:bodyPr>
          <a:lstStyle/>
          <a:p>
            <a:pPr marL="561339" lvl="1" indent="-280669">
              <a:lnSpc>
                <a:spcPts val="3639"/>
              </a:lnSpc>
              <a:buFont typeface="Arial"/>
              <a:buChar char="•"/>
            </a:pPr>
            <a:r>
              <a:rPr lang="en-US" sz="2599">
                <a:solidFill>
                  <a:srgbClr val="000000"/>
                </a:solidFill>
                <a:latin typeface="Lilita One Bold"/>
              </a:rPr>
              <a:t>DON’T GO ‘OFF THE RECORD’</a:t>
            </a:r>
          </a:p>
          <a:p>
            <a:pPr marL="1122678" lvl="2" indent="-374226">
              <a:lnSpc>
                <a:spcPts val="3639"/>
              </a:lnSpc>
              <a:buFont typeface="Arial"/>
              <a:buChar char="⚬"/>
            </a:pPr>
            <a:r>
              <a:rPr lang="en-US" sz="2599">
                <a:solidFill>
                  <a:srgbClr val="000000"/>
                </a:solidFill>
                <a:latin typeface="PT Sans"/>
              </a:rPr>
              <a:t>It’s not actually a thing, just up to the reporter’s discretion.</a:t>
            </a:r>
          </a:p>
          <a:p>
            <a:pPr>
              <a:lnSpc>
                <a:spcPts val="3639"/>
              </a:lnSpc>
            </a:pPr>
            <a:endParaRPr lang="en-US" sz="2599">
              <a:solidFill>
                <a:srgbClr val="000000"/>
              </a:solidFill>
              <a:latin typeface="PT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85653">
            <a:off x="6477425" y="8052693"/>
            <a:ext cx="11338850" cy="3458349"/>
          </a:xfrm>
          <a:custGeom>
            <a:avLst/>
            <a:gdLst/>
            <a:ahLst/>
            <a:cxnLst/>
            <a:rect l="l" t="t" r="r" b="b"/>
            <a:pathLst>
              <a:path w="11338850" h="3458349">
                <a:moveTo>
                  <a:pt x="0" y="0"/>
                </a:moveTo>
                <a:lnTo>
                  <a:pt x="11338850" y="0"/>
                </a:lnTo>
                <a:lnTo>
                  <a:pt x="11338850" y="3458350"/>
                </a:lnTo>
                <a:lnTo>
                  <a:pt x="0" y="34583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1028700"/>
            <a:ext cx="4534304" cy="1022486"/>
          </a:xfrm>
          <a:custGeom>
            <a:avLst/>
            <a:gdLst/>
            <a:ahLst/>
            <a:cxnLst/>
            <a:rect l="l" t="t" r="r" b="b"/>
            <a:pathLst>
              <a:path w="4534304" h="1022486">
                <a:moveTo>
                  <a:pt x="0" y="0"/>
                </a:moveTo>
                <a:lnTo>
                  <a:pt x="4534304" y="0"/>
                </a:lnTo>
                <a:lnTo>
                  <a:pt x="4534304" y="1022486"/>
                </a:lnTo>
                <a:lnTo>
                  <a:pt x="0" y="1022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050479" y="1578043"/>
            <a:ext cx="6483667" cy="1718296"/>
          </a:xfrm>
          <a:prstGeom prst="rect">
            <a:avLst/>
          </a:prstGeom>
        </p:spPr>
        <p:txBody>
          <a:bodyPr lIns="0" tIns="0" rIns="0" bIns="0" rtlCol="0" anchor="t">
            <a:spAutoFit/>
          </a:bodyPr>
          <a:lstStyle/>
          <a:p>
            <a:pPr>
              <a:lnSpc>
                <a:spcPts val="6718"/>
              </a:lnSpc>
            </a:pPr>
            <a:r>
              <a:rPr lang="en-US" sz="5998">
                <a:solidFill>
                  <a:srgbClr val="000000"/>
                </a:solidFill>
                <a:latin typeface="Lilita One"/>
              </a:rPr>
              <a:t>TALKING TO REPORTERS</a:t>
            </a:r>
          </a:p>
        </p:txBody>
      </p:sp>
      <p:sp>
        <p:nvSpPr>
          <p:cNvPr id="5" name="TextBox 5"/>
          <p:cNvSpPr txBox="1"/>
          <p:nvPr/>
        </p:nvSpPr>
        <p:spPr>
          <a:xfrm>
            <a:off x="1809956" y="3647153"/>
            <a:ext cx="15068016" cy="4096385"/>
          </a:xfrm>
          <a:prstGeom prst="rect">
            <a:avLst/>
          </a:prstGeom>
        </p:spPr>
        <p:txBody>
          <a:bodyPr lIns="0" tIns="0" rIns="0" bIns="0" rtlCol="0" anchor="t">
            <a:spAutoFit/>
          </a:bodyPr>
          <a:lstStyle/>
          <a:p>
            <a:pPr marL="561339" lvl="1" indent="-280669">
              <a:lnSpc>
                <a:spcPts val="3639"/>
              </a:lnSpc>
              <a:buFont typeface="Arial"/>
              <a:buChar char="•"/>
            </a:pPr>
            <a:r>
              <a:rPr lang="en-US" sz="2599">
                <a:solidFill>
                  <a:srgbClr val="000000"/>
                </a:solidFill>
                <a:latin typeface="PT Sans Bold"/>
              </a:rPr>
              <a:t>Have a single voice</a:t>
            </a:r>
            <a:r>
              <a:rPr lang="en-US" sz="2599">
                <a:solidFill>
                  <a:srgbClr val="000000"/>
                </a:solidFill>
                <a:latin typeface="PT Sans"/>
              </a:rPr>
              <a:t> responsible for talking to or being interviewed by the media. </a:t>
            </a:r>
          </a:p>
          <a:p>
            <a:pPr marL="561339" lvl="1" indent="-280669">
              <a:lnSpc>
                <a:spcPts val="3639"/>
              </a:lnSpc>
              <a:buFont typeface="Arial"/>
              <a:buChar char="•"/>
            </a:pPr>
            <a:r>
              <a:rPr lang="en-US" sz="2599">
                <a:solidFill>
                  <a:srgbClr val="000000"/>
                </a:solidFill>
                <a:latin typeface="PT Sans Bold"/>
              </a:rPr>
              <a:t>Decide the point or points you want to make</a:t>
            </a:r>
            <a:r>
              <a:rPr lang="en-US" sz="2599">
                <a:solidFill>
                  <a:srgbClr val="000000"/>
                </a:solidFill>
                <a:latin typeface="PT Sans"/>
              </a:rPr>
              <a:t> and return to them, no matter what is being asked. </a:t>
            </a:r>
          </a:p>
          <a:p>
            <a:pPr marL="561339" lvl="1" indent="-280669">
              <a:lnSpc>
                <a:spcPts val="3639"/>
              </a:lnSpc>
              <a:buFont typeface="Arial"/>
              <a:buChar char="•"/>
            </a:pPr>
            <a:r>
              <a:rPr lang="en-US" sz="2599">
                <a:solidFill>
                  <a:srgbClr val="000000"/>
                </a:solidFill>
                <a:latin typeface="PT Sans Bold"/>
              </a:rPr>
              <a:t>Never say anything you don't want attributed to you. </a:t>
            </a:r>
          </a:p>
          <a:p>
            <a:pPr marL="1122678" lvl="2" indent="-374226">
              <a:lnSpc>
                <a:spcPts val="3639"/>
              </a:lnSpc>
              <a:buFont typeface="Arial"/>
              <a:buChar char="⚬"/>
            </a:pPr>
            <a:r>
              <a:rPr lang="en-US" sz="2599">
                <a:solidFill>
                  <a:srgbClr val="000000"/>
                </a:solidFill>
                <a:latin typeface="PT Sans"/>
              </a:rPr>
              <a:t>If you say, "Some churches believe</a:t>
            </a:r>
            <a:r>
              <a:rPr lang="en-US" sz="2599">
                <a:solidFill>
                  <a:srgbClr val="000000"/>
                </a:solidFill>
                <a:latin typeface="PT Sans Italics"/>
              </a:rPr>
              <a:t> the Bible teaches that homosexuality is a sin to be condemned in the strongest of terms</a:t>
            </a:r>
            <a:r>
              <a:rPr lang="en-US" sz="2599">
                <a:solidFill>
                  <a:srgbClr val="000000"/>
                </a:solidFill>
                <a:latin typeface="PT Sans"/>
              </a:rPr>
              <a:t>, but in The Episcopal Church we welcome all." </a:t>
            </a:r>
          </a:p>
          <a:p>
            <a:pPr marL="1684017" lvl="3" indent="-421004">
              <a:lnSpc>
                <a:spcPts val="3639"/>
              </a:lnSpc>
              <a:buFont typeface="Arial"/>
              <a:buChar char="￭"/>
            </a:pPr>
            <a:r>
              <a:rPr lang="en-US" sz="2599">
                <a:solidFill>
                  <a:srgbClr val="000000"/>
                </a:solidFill>
                <a:latin typeface="PT Sans"/>
              </a:rPr>
              <a:t>That can easily become, through the power of editing, "The Bible teaches homosexuality is a sin to be condemned in the strongest of terms." Yikes!</a:t>
            </a:r>
          </a:p>
          <a:p>
            <a:pPr marL="561339" lvl="1" indent="-280669">
              <a:lnSpc>
                <a:spcPts val="3639"/>
              </a:lnSpc>
              <a:buFont typeface="Arial"/>
              <a:buChar char="•"/>
            </a:pPr>
            <a:r>
              <a:rPr lang="en-US" sz="2599">
                <a:solidFill>
                  <a:srgbClr val="000000"/>
                </a:solidFill>
                <a:latin typeface="PT Sans Bold"/>
              </a:rPr>
              <a:t>Only speak for yourself. </a:t>
            </a:r>
            <a:r>
              <a:rPr lang="en-US" sz="2599">
                <a:solidFill>
                  <a:srgbClr val="000000"/>
                </a:solidFill>
                <a:latin typeface="PT Sans"/>
              </a:rPr>
              <a:t>"The Episcopal Church believes LGBTQ+ people are beloved by God and to be celebrated as God's own children."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64333" y="7227446"/>
            <a:ext cx="12308333" cy="3754041"/>
          </a:xfrm>
          <a:custGeom>
            <a:avLst/>
            <a:gdLst/>
            <a:ahLst/>
            <a:cxnLst/>
            <a:rect l="l" t="t" r="r" b="b"/>
            <a:pathLst>
              <a:path w="12308333" h="3754041">
                <a:moveTo>
                  <a:pt x="0" y="0"/>
                </a:moveTo>
                <a:lnTo>
                  <a:pt x="12308333" y="0"/>
                </a:lnTo>
                <a:lnTo>
                  <a:pt x="12308333" y="3754042"/>
                </a:lnTo>
                <a:lnTo>
                  <a:pt x="0" y="37540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a:grpSpLocks noChangeAspect="1"/>
          </p:cNvGrpSpPr>
          <p:nvPr/>
        </p:nvGrpSpPr>
        <p:grpSpPr>
          <a:xfrm>
            <a:off x="0" y="-153833"/>
            <a:ext cx="8730574" cy="9258300"/>
            <a:chOff x="0" y="0"/>
            <a:chExt cx="18006060" cy="19094450"/>
          </a:xfrm>
        </p:grpSpPr>
        <p:sp>
          <p:nvSpPr>
            <p:cNvPr id="4" name="Freeform 4"/>
            <p:cNvSpPr/>
            <p:nvPr/>
          </p:nvSpPr>
          <p:spPr>
            <a:xfrm>
              <a:off x="0" y="0"/>
              <a:ext cx="18006061" cy="19094450"/>
            </a:xfrm>
            <a:custGeom>
              <a:avLst/>
              <a:gdLst/>
              <a:ahLst/>
              <a:cxnLst/>
              <a:rect l="l" t="t" r="r" b="b"/>
              <a:pathLst>
                <a:path w="18006061" h="19094450">
                  <a:moveTo>
                    <a:pt x="18006061" y="16098520"/>
                  </a:moveTo>
                  <a:cubicBezTo>
                    <a:pt x="11230610" y="18167350"/>
                    <a:pt x="4155440" y="18900139"/>
                    <a:pt x="0" y="19094450"/>
                  </a:cubicBezTo>
                  <a:lnTo>
                    <a:pt x="0" y="0"/>
                  </a:lnTo>
                  <a:lnTo>
                    <a:pt x="18006061" y="0"/>
                  </a:lnTo>
                </a:path>
              </a:pathLst>
            </a:custGeom>
            <a:blipFill>
              <a:blip r:embed="rId4"/>
              <a:stretch>
                <a:fillRect l="-1961" r="-1961"/>
              </a:stretch>
            </a:blipFill>
          </p:spPr>
        </p:sp>
      </p:grpSp>
      <p:sp>
        <p:nvSpPr>
          <p:cNvPr id="5" name="Freeform 5"/>
          <p:cNvSpPr/>
          <p:nvPr/>
        </p:nvSpPr>
        <p:spPr>
          <a:xfrm>
            <a:off x="11511471" y="1475522"/>
            <a:ext cx="4534304" cy="1022486"/>
          </a:xfrm>
          <a:custGeom>
            <a:avLst/>
            <a:gdLst/>
            <a:ahLst/>
            <a:cxnLst/>
            <a:rect l="l" t="t" r="r" b="b"/>
            <a:pathLst>
              <a:path w="4534304" h="1022486">
                <a:moveTo>
                  <a:pt x="0" y="0"/>
                </a:moveTo>
                <a:lnTo>
                  <a:pt x="4534304" y="0"/>
                </a:lnTo>
                <a:lnTo>
                  <a:pt x="4534304" y="1022486"/>
                </a:lnTo>
                <a:lnTo>
                  <a:pt x="0" y="1022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0299512" y="4108025"/>
            <a:ext cx="1584898" cy="1569049"/>
          </a:xfrm>
          <a:custGeom>
            <a:avLst/>
            <a:gdLst/>
            <a:ahLst/>
            <a:cxnLst/>
            <a:rect l="l" t="t" r="r" b="b"/>
            <a:pathLst>
              <a:path w="1584898" h="1569049">
                <a:moveTo>
                  <a:pt x="0" y="0"/>
                </a:moveTo>
                <a:lnTo>
                  <a:pt x="1584898" y="0"/>
                </a:lnTo>
                <a:lnTo>
                  <a:pt x="1584898" y="1569048"/>
                </a:lnTo>
                <a:lnTo>
                  <a:pt x="0" y="15690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0511372" y="4415740"/>
            <a:ext cx="1161178" cy="953617"/>
          </a:xfrm>
          <a:custGeom>
            <a:avLst/>
            <a:gdLst/>
            <a:ahLst/>
            <a:cxnLst/>
            <a:rect l="l" t="t" r="r" b="b"/>
            <a:pathLst>
              <a:path w="1161178" h="953617">
                <a:moveTo>
                  <a:pt x="0" y="0"/>
                </a:moveTo>
                <a:lnTo>
                  <a:pt x="1161178" y="0"/>
                </a:lnTo>
                <a:lnTo>
                  <a:pt x="1161178" y="953618"/>
                </a:lnTo>
                <a:lnTo>
                  <a:pt x="0" y="9536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10299512" y="2015340"/>
            <a:ext cx="6483667" cy="1718296"/>
          </a:xfrm>
          <a:prstGeom prst="rect">
            <a:avLst/>
          </a:prstGeom>
        </p:spPr>
        <p:txBody>
          <a:bodyPr lIns="0" tIns="0" rIns="0" bIns="0" rtlCol="0" anchor="t">
            <a:spAutoFit/>
          </a:bodyPr>
          <a:lstStyle/>
          <a:p>
            <a:pPr>
              <a:lnSpc>
                <a:spcPts val="6718"/>
              </a:lnSpc>
            </a:pPr>
            <a:r>
              <a:rPr lang="en-US" sz="5998">
                <a:solidFill>
                  <a:srgbClr val="000000"/>
                </a:solidFill>
                <a:latin typeface="Lilita One"/>
              </a:rPr>
              <a:t>IF IT’S BAD COVERAGE</a:t>
            </a:r>
          </a:p>
        </p:txBody>
      </p:sp>
      <p:sp>
        <p:nvSpPr>
          <p:cNvPr id="9" name="TextBox 9"/>
          <p:cNvSpPr txBox="1"/>
          <p:nvPr/>
        </p:nvSpPr>
        <p:spPr>
          <a:xfrm>
            <a:off x="10511372" y="7265546"/>
            <a:ext cx="5210645" cy="824865"/>
          </a:xfrm>
          <a:prstGeom prst="rect">
            <a:avLst/>
          </a:prstGeom>
        </p:spPr>
        <p:txBody>
          <a:bodyPr lIns="0" tIns="0" rIns="0" bIns="0" rtlCol="0" anchor="t">
            <a:spAutoFit/>
          </a:bodyPr>
          <a:lstStyle/>
          <a:p>
            <a:pPr>
              <a:lnSpc>
                <a:spcPts val="3360"/>
              </a:lnSpc>
            </a:pPr>
            <a:r>
              <a:rPr lang="en-US" sz="2400">
                <a:solidFill>
                  <a:srgbClr val="000000"/>
                </a:solidFill>
                <a:latin typeface="PT Sans"/>
              </a:rPr>
              <a:t>If the reporter got something wrong, ask for a correction.</a:t>
            </a:r>
          </a:p>
        </p:txBody>
      </p:sp>
      <p:sp>
        <p:nvSpPr>
          <p:cNvPr id="10" name="TextBox 10"/>
          <p:cNvSpPr txBox="1"/>
          <p:nvPr/>
        </p:nvSpPr>
        <p:spPr>
          <a:xfrm>
            <a:off x="12213828" y="4408642"/>
            <a:ext cx="5707638" cy="490855"/>
          </a:xfrm>
          <a:prstGeom prst="rect">
            <a:avLst/>
          </a:prstGeom>
        </p:spPr>
        <p:txBody>
          <a:bodyPr lIns="0" tIns="0" rIns="0" bIns="0" rtlCol="0" anchor="t">
            <a:spAutoFit/>
          </a:bodyPr>
          <a:lstStyle/>
          <a:p>
            <a:pPr>
              <a:lnSpc>
                <a:spcPts val="3919"/>
              </a:lnSpc>
            </a:pPr>
            <a:r>
              <a:rPr lang="en-US" sz="2799">
                <a:solidFill>
                  <a:srgbClr val="3976A1"/>
                </a:solidFill>
                <a:latin typeface="Lilita One Bold"/>
              </a:rPr>
              <a:t>DON’T BURN BRIDGES, TALK IT OUT</a:t>
            </a:r>
          </a:p>
        </p:txBody>
      </p:sp>
      <p:sp>
        <p:nvSpPr>
          <p:cNvPr id="11" name="TextBox 11"/>
          <p:cNvSpPr txBox="1"/>
          <p:nvPr/>
        </p:nvSpPr>
        <p:spPr>
          <a:xfrm>
            <a:off x="10511372" y="6736591"/>
            <a:ext cx="4670435" cy="490855"/>
          </a:xfrm>
          <a:prstGeom prst="rect">
            <a:avLst/>
          </a:prstGeom>
        </p:spPr>
        <p:txBody>
          <a:bodyPr lIns="0" tIns="0" rIns="0" bIns="0" rtlCol="0" anchor="t">
            <a:spAutoFit/>
          </a:bodyPr>
          <a:lstStyle/>
          <a:p>
            <a:pPr>
              <a:lnSpc>
                <a:spcPts val="3919"/>
              </a:lnSpc>
            </a:pPr>
            <a:r>
              <a:rPr lang="en-US" sz="2799">
                <a:solidFill>
                  <a:srgbClr val="3976A1"/>
                </a:solidFill>
                <a:latin typeface="Lilita One Bold"/>
              </a:rPr>
              <a:t>ASK THEM TO FIX IT</a:t>
            </a:r>
          </a:p>
        </p:txBody>
      </p:sp>
      <p:sp>
        <p:nvSpPr>
          <p:cNvPr id="12" name="TextBox 12"/>
          <p:cNvSpPr txBox="1"/>
          <p:nvPr/>
        </p:nvSpPr>
        <p:spPr>
          <a:xfrm>
            <a:off x="12213828" y="4933113"/>
            <a:ext cx="4135759" cy="824865"/>
          </a:xfrm>
          <a:prstGeom prst="rect">
            <a:avLst/>
          </a:prstGeom>
        </p:spPr>
        <p:txBody>
          <a:bodyPr lIns="0" tIns="0" rIns="0" bIns="0" rtlCol="0" anchor="t">
            <a:spAutoFit/>
          </a:bodyPr>
          <a:lstStyle/>
          <a:p>
            <a:pPr>
              <a:lnSpc>
                <a:spcPts val="3360"/>
              </a:lnSpc>
            </a:pPr>
            <a:r>
              <a:rPr lang="en-US" sz="2400">
                <a:solidFill>
                  <a:srgbClr val="000000"/>
                </a:solidFill>
                <a:latin typeface="PT Sans"/>
              </a:rPr>
              <a:t>Contact the editor and discuss what happened.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1582</Words>
  <Application>Microsoft Macintosh PowerPoint</Application>
  <PresentationFormat>Custom</PresentationFormat>
  <Paragraphs>141</Paragraphs>
  <Slides>18</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ADLaM Display</vt:lpstr>
      <vt:lpstr>PT Sans Italics</vt:lpstr>
      <vt:lpstr>Lilita One Bold</vt:lpstr>
      <vt:lpstr>Arial</vt:lpstr>
      <vt:lpstr>PT Sans Bold</vt:lpstr>
      <vt:lpstr>Lilita One</vt:lpstr>
      <vt:lpstr>Montserrat</vt:lpstr>
      <vt:lpstr>Calibri</vt:lpstr>
      <vt:lpstr>PT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CaE 4 Media Outreach</dc:title>
  <cp:lastModifiedBy>Rachel Sparkman</cp:lastModifiedBy>
  <cp:revision>6</cp:revision>
  <dcterms:created xsi:type="dcterms:W3CDTF">2006-08-16T00:00:00Z</dcterms:created>
  <dcterms:modified xsi:type="dcterms:W3CDTF">2023-09-14T20:06:35Z</dcterms:modified>
  <dc:identifier>DAFsX7_dD_c</dc:identifier>
</cp:coreProperties>
</file>